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60" r:id="rId2"/>
    <p:sldId id="271" r:id="rId3"/>
    <p:sldId id="257" r:id="rId4"/>
    <p:sldId id="262" r:id="rId5"/>
    <p:sldId id="306" r:id="rId6"/>
    <p:sldId id="307" r:id="rId7"/>
    <p:sldId id="305" r:id="rId8"/>
    <p:sldId id="294" r:id="rId9"/>
    <p:sldId id="310" r:id="rId10"/>
    <p:sldId id="311" r:id="rId11"/>
    <p:sldId id="312" r:id="rId12"/>
    <p:sldId id="299" r:id="rId13"/>
    <p:sldId id="300" r:id="rId14"/>
    <p:sldId id="301" r:id="rId15"/>
    <p:sldId id="302" r:id="rId16"/>
    <p:sldId id="303" r:id="rId17"/>
    <p:sldId id="30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67" r:id="rId42"/>
    <p:sldId id="269" r:id="rId43"/>
    <p:sldId id="308" r:id="rId44"/>
    <p:sldId id="295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  <a:srgbClr val="66FF99"/>
    <a:srgbClr val="66FF66"/>
    <a:srgbClr val="66FF33"/>
    <a:srgbClr val="33CC33"/>
    <a:srgbClr val="00FF99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D75E0-BBA8-4C17-811D-A12DAF8F48F9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36E9-C0A1-46AB-8735-28334EE78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CA2F-EDE4-47AE-95B2-AD89AB4F2B07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C8B0-3E51-4638-8C7A-820F0E347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9A3-8054-4B71-AEAB-C20A5ED0C9FA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9096-144C-48DD-8BD9-ED5A1F616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ACAF-04EA-4DE9-A204-3D9531B5F1EA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A4EC-C4BF-41F5-88EE-72DCA70A3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0D8D9-1E5A-456C-81AD-5E6BA381D219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D51B-03C9-40D9-A411-4F3F4305F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B0FC-0FC0-48FF-A7D3-56DF2E245318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E746-E076-4733-945B-6C249AAC3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66027B-DC07-4974-A51E-B28AA6EDA463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BBDD49-D5F4-4425-8706-88946A706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4" r:id="rId2"/>
    <p:sldLayoutId id="2147483653" r:id="rId3"/>
    <p:sldLayoutId id="2147483655" r:id="rId4"/>
    <p:sldLayoutId id="2147483656" r:id="rId5"/>
    <p:sldLayoutId id="214748365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4"/>
          <p:cNvSpPr>
            <a:spLocks noGrp="1"/>
          </p:cNvSpPr>
          <p:nvPr>
            <p:ph type="ctrTitle" idx="4294967295"/>
          </p:nvPr>
        </p:nvSpPr>
        <p:spPr>
          <a:xfrm>
            <a:off x="1371600" y="285728"/>
            <a:ext cx="7772400" cy="2803529"/>
          </a:xfrm>
        </p:spPr>
        <p:txBody>
          <a:bodyPr/>
          <a:lstStyle/>
          <a:p>
            <a:pPr eaLnBrk="1" hangingPunct="1"/>
            <a:r>
              <a:rPr lang="uk-UA" sz="4000" dirty="0" smtClean="0"/>
              <a:t> </a:t>
            </a:r>
            <a:r>
              <a:rPr lang="uk-UA" sz="3200" dirty="0" err="1" smtClean="0"/>
              <a:t>Новопрокопівська</a:t>
            </a:r>
            <a:r>
              <a:rPr lang="uk-UA" sz="3200" dirty="0" smtClean="0"/>
              <a:t> 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загальноосвітня </a:t>
            </a:r>
            <a:r>
              <a:rPr lang="uk-UA" sz="3200" dirty="0" smtClean="0"/>
              <a:t>школа</a:t>
            </a:r>
            <a:br>
              <a:rPr lang="uk-UA" sz="3200" dirty="0" smtClean="0"/>
            </a:br>
            <a:r>
              <a:rPr lang="uk-UA" sz="3200" dirty="0" smtClean="0"/>
              <a:t> </a:t>
            </a:r>
            <a:r>
              <a:rPr lang="uk-UA" sz="3200" dirty="0" smtClean="0"/>
              <a:t>І-ІІІ ступенів 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err="1" smtClean="0"/>
              <a:t>Токмацької</a:t>
            </a:r>
            <a:r>
              <a:rPr lang="uk-UA" sz="3200" dirty="0" smtClean="0"/>
              <a:t> </a:t>
            </a:r>
            <a:r>
              <a:rPr lang="uk-UA" sz="3200" dirty="0" smtClean="0"/>
              <a:t>районної ради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uk-UA" sz="3200" dirty="0" smtClean="0"/>
              <a:t> Запорізької області</a:t>
            </a:r>
            <a:endParaRPr lang="ru-RU" sz="4000" dirty="0" smtClean="0"/>
          </a:p>
        </p:txBody>
      </p:sp>
      <p:sp>
        <p:nvSpPr>
          <p:cNvPr id="5122" name="Подзаголовок 2"/>
          <p:cNvSpPr>
            <a:spLocks noGrp="1"/>
          </p:cNvSpPr>
          <p:nvPr>
            <p:ph type="subTitle" idx="1"/>
          </p:nvPr>
        </p:nvSpPr>
        <p:spPr>
          <a:prstGeom prst="roundRect">
            <a:avLst>
              <a:gd name="adj" fmla="val 1782"/>
            </a:avLst>
          </a:prstGeo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5029200" y="4508500"/>
            <a:ext cx="2667000" cy="21209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3851275" y="260350"/>
            <a:ext cx="3335338" cy="2514600"/>
          </a:xfrm>
          <a:prstGeom prst="flowChartAlternateProcess">
            <a:avLst/>
          </a:prstGeom>
          <a:solidFill>
            <a:srgbClr val="99FFCC"/>
          </a:solidFill>
          <a:ln w="571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2" name="Rectangle 4"/>
          <p:cNvSpPr>
            <a:spLocks noGrp="1"/>
          </p:cNvSpPr>
          <p:nvPr>
            <p:ph type="title"/>
          </p:nvPr>
        </p:nvSpPr>
        <p:spPr>
          <a:xfrm flipV="1">
            <a:off x="609600" y="1066800"/>
            <a:ext cx="7772400" cy="53340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63493" name="Rectangle 5"/>
          <p:cNvSpPr>
            <a:spLocks noGrp="1"/>
          </p:cNvSpPr>
          <p:nvPr>
            <p:ph type="body" sz="half" idx="1"/>
          </p:nvPr>
        </p:nvSpPr>
        <p:spPr>
          <a:xfrm>
            <a:off x="5292725" y="4581525"/>
            <a:ext cx="2133600" cy="1905000"/>
          </a:xfrm>
        </p:spPr>
        <p:txBody>
          <a:bodyPr/>
          <a:lstStyle/>
          <a:p>
            <a:pPr marL="182563" indent="-182563" algn="just">
              <a:lnSpc>
                <a:spcPct val="80000"/>
              </a:lnSpc>
              <a:buFont typeface="Arial" charset="0"/>
              <a:buNone/>
            </a:pPr>
            <a:r>
              <a:rPr lang="uk-UA" sz="1000" b="1" dirty="0" smtClean="0"/>
              <a:t>Мета екологічного виховання:</a:t>
            </a:r>
            <a:r>
              <a:rPr lang="uk-UA" sz="1000" dirty="0" smtClean="0"/>
              <a:t>  </a:t>
            </a:r>
          </a:p>
          <a:p>
            <a:pPr marL="182563" indent="-182563"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- формувати  в учнів екологічну культуру;</a:t>
            </a:r>
          </a:p>
          <a:p>
            <a:pPr marL="182563" indent="-182563"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- усвідомлення себе частиною природи;</a:t>
            </a:r>
          </a:p>
          <a:p>
            <a:pPr marL="182563" indent="-182563"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- почуття відповідальності за  природу як за національне багатство, основу життя на Землі; </a:t>
            </a:r>
          </a:p>
          <a:p>
            <a:pPr marL="182563" indent="-182563" algn="just">
              <a:lnSpc>
                <a:spcPct val="80000"/>
              </a:lnSpc>
              <a:buFontTx/>
              <a:buNone/>
            </a:pPr>
            <a:r>
              <a:rPr lang="uk-UA" sz="1000" dirty="0" smtClean="0"/>
              <a:t> - залучати вихованців до активної екологічної діяльності;</a:t>
            </a:r>
          </a:p>
          <a:p>
            <a:pPr marL="182563" indent="-182563" algn="just">
              <a:lnSpc>
                <a:spcPct val="80000"/>
              </a:lnSpc>
              <a:buFontTx/>
              <a:buNone/>
            </a:pPr>
            <a:r>
              <a:rPr lang="uk-UA" sz="1000" dirty="0" smtClean="0"/>
              <a:t> - виховувати нетерпиме ставлення до тих, хто завдає шкоди природі. </a:t>
            </a:r>
            <a:endParaRPr lang="ru-RU" sz="1000" dirty="0" smtClean="0"/>
          </a:p>
        </p:txBody>
      </p:sp>
      <p:sp>
        <p:nvSpPr>
          <p:cNvPr id="63494" name="Rectangle 6"/>
          <p:cNvSpPr>
            <a:spLocks noGrp="1"/>
          </p:cNvSpPr>
          <p:nvPr>
            <p:ph type="body" sz="half" idx="2"/>
          </p:nvPr>
        </p:nvSpPr>
        <p:spPr>
          <a:xfrm>
            <a:off x="3635375" y="333375"/>
            <a:ext cx="3429000" cy="2438400"/>
          </a:xfrm>
        </p:spPr>
        <p:txBody>
          <a:bodyPr/>
          <a:lstStyle/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               Ставлення людини до довкілля виховується з перших років її навчання в школі. Від того, як і чого її навчають, залежить, чи сформується в неї бережливе, уважне ставлення до природи як до джерела матеріальних і духовних благ або ж виробиться споживацьке ставлення без турботи про майбутнє. 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                Саме тому, плануючи  виховну роботу на рік, в річному плані передбачено місячники та тижні з екологічного виховання: “ Природу люби  і рідний свій край, їх глибоко вивчи й всебічно </a:t>
            </a:r>
            <a:r>
              <a:rPr lang="uk-UA" sz="1000" dirty="0" err="1" smtClean="0"/>
              <a:t>пізнай”</a:t>
            </a:r>
            <a:r>
              <a:rPr lang="uk-UA" sz="1000" dirty="0" smtClean="0"/>
              <a:t>(жовтень), </a:t>
            </a:r>
            <a:r>
              <a:rPr lang="uk-UA" sz="1000" dirty="0" err="1" smtClean="0"/>
              <a:t>“Руку</a:t>
            </a:r>
            <a:r>
              <a:rPr lang="uk-UA" sz="1000" dirty="0" smtClean="0"/>
              <a:t> </a:t>
            </a:r>
            <a:r>
              <a:rPr lang="uk-UA" sz="1000" dirty="0" err="1" smtClean="0"/>
              <a:t>дружби-</a:t>
            </a:r>
            <a:r>
              <a:rPr lang="uk-UA" sz="1000" dirty="0" smtClean="0"/>
              <a:t> </a:t>
            </a:r>
            <a:r>
              <a:rPr lang="uk-UA" sz="1000" dirty="0" err="1" smtClean="0"/>
              <a:t>природі”</a:t>
            </a:r>
            <a:r>
              <a:rPr lang="uk-UA" sz="1000" dirty="0" smtClean="0"/>
              <a:t> (квітень).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uk-UA" sz="1000" dirty="0" smtClean="0"/>
              <a:t>                 Вчителі 1-4класів, біології, екології, географії, природознавства приймають активну участь у екологічному вихованні учнів школи.</a:t>
            </a:r>
            <a:r>
              <a:rPr lang="uk-UA" sz="900" dirty="0" smtClean="0"/>
              <a:t> </a:t>
            </a:r>
            <a:endParaRPr lang="ru-RU" sz="900" dirty="0" smtClean="0"/>
          </a:p>
        </p:txBody>
      </p:sp>
      <p:pic>
        <p:nvPicPr>
          <p:cNvPr id="63495" name="Picture 7" descr="DSCN5051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900113" y="2565400"/>
            <a:ext cx="3386137" cy="2124075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496" name="Picture 8" descr="DSCN5056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323850" y="282575"/>
            <a:ext cx="3311525" cy="2327275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497" name="Picture 9" descr="DSCN5061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1692275" y="4357688"/>
            <a:ext cx="3455988" cy="2166937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498" name="Picture 10" descr="SAM_1116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7502525" y="4668838"/>
            <a:ext cx="1641475" cy="2189162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499" name="Picture 11" descr="SAM_1115"/>
          <p:cNvPicPr>
            <a:picLocks noChangeAspect="1" noChangeArrowheads="1"/>
          </p:cNvPicPr>
          <p:nvPr/>
        </p:nvPicPr>
        <p:blipFill>
          <a:blip r:embed="rId6" cstate="print">
            <a:lum bright="18000"/>
          </a:blip>
          <a:srcRect/>
          <a:stretch>
            <a:fillRect/>
          </a:stretch>
        </p:blipFill>
        <p:spPr bwMode="auto">
          <a:xfrm>
            <a:off x="7502525" y="2286000"/>
            <a:ext cx="1641475" cy="25146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500" name="Picture 12" descr="SAM_1111"/>
          <p:cNvPicPr>
            <a:picLocks noChangeAspect="1" noChangeArrowheads="1"/>
          </p:cNvPicPr>
          <p:nvPr/>
        </p:nvPicPr>
        <p:blipFill>
          <a:blip r:embed="rId7" cstate="print">
            <a:lum bright="12000"/>
          </a:blip>
          <a:srcRect/>
          <a:stretch>
            <a:fillRect/>
          </a:stretch>
        </p:blipFill>
        <p:spPr bwMode="auto">
          <a:xfrm>
            <a:off x="7502525" y="0"/>
            <a:ext cx="1641475" cy="22860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3501" name="Picture 13" descr="3da-604 (1)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28194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4515" name="Rectangle 3"/>
          <p:cNvSpPr>
            <a:spLocks noGrp="1"/>
          </p:cNvSpPr>
          <p:nvPr>
            <p:ph type="body" sz="half" idx="1"/>
          </p:nvPr>
        </p:nvSpPr>
        <p:spPr>
          <a:xfrm>
            <a:off x="3132138" y="2276475"/>
            <a:ext cx="3168650" cy="2470150"/>
          </a:xfrm>
        </p:spPr>
        <p:txBody>
          <a:bodyPr/>
          <a:lstStyle/>
          <a:p>
            <a:pPr marL="85725" indent="182563">
              <a:lnSpc>
                <a:spcPct val="80000"/>
              </a:lnSpc>
              <a:buFont typeface="Arial" charset="0"/>
              <a:buNone/>
            </a:pPr>
            <a:endParaRPr lang="uk-UA" sz="1700" dirty="0" smtClean="0"/>
          </a:p>
          <a:p>
            <a:pPr marL="85725" indent="182563" algn="just">
              <a:lnSpc>
                <a:spcPct val="80000"/>
              </a:lnSpc>
              <a:buFont typeface="Arial" charset="0"/>
              <a:buNone/>
            </a:pPr>
            <a:r>
              <a:rPr lang="uk-UA" sz="1600" dirty="0" smtClean="0"/>
              <a:t>Учні проводять агітаційну,    роз’яснювальну роботу серед однолітків та жителів села. </a:t>
            </a:r>
          </a:p>
          <a:p>
            <a:pPr marL="85725" indent="182563" algn="just">
              <a:lnSpc>
                <a:spcPct val="80000"/>
              </a:lnSpc>
              <a:buFont typeface="Arial" charset="0"/>
              <a:buNone/>
            </a:pPr>
            <a:r>
              <a:rPr lang="uk-UA" sz="1600" dirty="0" smtClean="0"/>
              <a:t>Екологи школи займаються тихим полюванням: роблять прекрасні фотографії. </a:t>
            </a:r>
          </a:p>
          <a:p>
            <a:pPr marL="85725" indent="182563" algn="just">
              <a:lnSpc>
                <a:spcPct val="80000"/>
              </a:lnSpc>
              <a:buFont typeface="Arial" charset="0"/>
              <a:buNone/>
            </a:pPr>
            <a:r>
              <a:rPr lang="uk-UA" sz="1600" dirty="0" smtClean="0"/>
              <a:t>Інколи у фотооб’єктив потрапляють і об’єкти фауни, наслідки негативної, бездушної діяльності людини.</a:t>
            </a:r>
            <a:endParaRPr lang="ru-RU" sz="1600" dirty="0" smtClean="0"/>
          </a:p>
        </p:txBody>
      </p:sp>
      <p:pic>
        <p:nvPicPr>
          <p:cNvPr id="64516" name="Picture 4" descr="SAM_136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 t="18750"/>
          <a:stretch>
            <a:fillRect/>
          </a:stretch>
        </p:blipFill>
        <p:spPr>
          <a:xfrm>
            <a:off x="0" y="0"/>
            <a:ext cx="3200400" cy="1981200"/>
          </a:xfrm>
          <a:noFill/>
          <a:ln w="57150">
            <a:solidFill>
              <a:srgbClr val="339933"/>
            </a:solidFill>
          </a:ln>
        </p:spPr>
      </p:pic>
      <p:pic>
        <p:nvPicPr>
          <p:cNvPr id="64517" name="Picture 5" descr="P5210031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3992563" cy="22098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18" name="Picture 6" descr="P7090161 - ко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43450"/>
            <a:ext cx="2819400" cy="211455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19" name="Picture 7" descr="PA210033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0"/>
            <a:ext cx="2819400" cy="19812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0" name="Picture 8" descr="P5150132 - коп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524000"/>
            <a:ext cx="2819400" cy="19812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1" name="Picture 9" descr="P4160212 - копи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53000"/>
            <a:ext cx="3276600" cy="19050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2" name="Picture 10" descr="SAM_1237"/>
          <p:cNvPicPr>
            <a:picLocks noChangeAspect="1" noChangeArrowheads="1"/>
          </p:cNvPicPr>
          <p:nvPr/>
        </p:nvPicPr>
        <p:blipFill>
          <a:blip r:embed="rId8" cstate="print">
            <a:lum bright="-6000"/>
          </a:blip>
          <a:srcRect l="19354" t="21176" r="19354" b="25882"/>
          <a:stretch>
            <a:fillRect/>
          </a:stretch>
        </p:blipFill>
        <p:spPr bwMode="auto">
          <a:xfrm>
            <a:off x="3200400" y="4953000"/>
            <a:ext cx="3200400" cy="19050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3" name="Picture 11" descr="P4160213 - копи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828800"/>
            <a:ext cx="3200400" cy="18288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4" name="Picture 12" descr="P4160224 - копи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3124200"/>
            <a:ext cx="2819400" cy="200025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5" name="Picture 13" descr="DSC00347"/>
          <p:cNvPicPr>
            <a:picLocks noChangeAspect="1" noChangeArrowheads="1"/>
          </p:cNvPicPr>
          <p:nvPr/>
        </p:nvPicPr>
        <p:blipFill>
          <a:blip r:embed="rId11" cstate="print"/>
          <a:srcRect l="36667" t="21146" r="29396"/>
          <a:stretch>
            <a:fillRect/>
          </a:stretch>
        </p:blipFill>
        <p:spPr bwMode="auto">
          <a:xfrm>
            <a:off x="0" y="3657600"/>
            <a:ext cx="3200400" cy="160020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4526" name="Picture 14" descr="pticia-959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572000"/>
            <a:ext cx="1209675" cy="1114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0" y="981075"/>
            <a:ext cx="3889375" cy="4824413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uk-UA" dirty="0"/>
              <a:t>- проведення акцій та операцій:</a:t>
            </a:r>
          </a:p>
          <a:p>
            <a:pPr algn="just"/>
            <a:r>
              <a:rPr lang="uk-UA" dirty="0"/>
              <a:t>«Зелена весна», «Чисте подвір’я»,</a:t>
            </a:r>
          </a:p>
          <a:p>
            <a:pPr algn="just"/>
            <a:r>
              <a:rPr lang="uk-UA" dirty="0"/>
              <a:t> «Квіти», «Первоцвіт»,</a:t>
            </a:r>
          </a:p>
          <a:p>
            <a:pPr algn="just"/>
            <a:r>
              <a:rPr lang="uk-UA" dirty="0"/>
              <a:t> «Не рубай ялинку»;</a:t>
            </a:r>
          </a:p>
          <a:p>
            <a:pPr algn="just">
              <a:buFontTx/>
              <a:buChar char="-"/>
            </a:pPr>
            <a:r>
              <a:rPr lang="uk-UA" dirty="0"/>
              <a:t> виставки знахідок зібраних під </a:t>
            </a:r>
          </a:p>
          <a:p>
            <a:pPr algn="just"/>
            <a:r>
              <a:rPr lang="uk-UA" dirty="0"/>
              <a:t>час екскурсій та прогулянок;</a:t>
            </a:r>
          </a:p>
          <a:p>
            <a:pPr algn="just">
              <a:buFontTx/>
              <a:buChar char="-"/>
            </a:pPr>
            <a:r>
              <a:rPr lang="uk-UA" dirty="0"/>
              <a:t> спостереження за рослинами та </a:t>
            </a:r>
          </a:p>
          <a:p>
            <a:pPr algn="just"/>
            <a:r>
              <a:rPr lang="uk-UA" dirty="0"/>
              <a:t>тваринами;</a:t>
            </a:r>
          </a:p>
          <a:p>
            <a:pPr algn="just">
              <a:buFontTx/>
              <a:buChar char="-"/>
            </a:pPr>
            <a:r>
              <a:rPr lang="uk-UA" dirty="0"/>
              <a:t> гра в колективні ігри засновані </a:t>
            </a:r>
          </a:p>
          <a:p>
            <a:pPr algn="just"/>
            <a:r>
              <a:rPr lang="uk-UA" dirty="0"/>
              <a:t>на співпраці;</a:t>
            </a:r>
          </a:p>
          <a:p>
            <a:pPr algn="just"/>
            <a:r>
              <a:rPr lang="uk-UA" dirty="0"/>
              <a:t>- відзначання екологічних свят;</a:t>
            </a:r>
          </a:p>
          <a:p>
            <a:pPr algn="just">
              <a:buFontTx/>
              <a:buChar char="-"/>
            </a:pPr>
            <a:r>
              <a:rPr lang="uk-UA" dirty="0"/>
              <a:t>проведення виховних годин;</a:t>
            </a:r>
          </a:p>
          <a:p>
            <a:pPr algn="just">
              <a:buFontTx/>
              <a:buChar char="-"/>
            </a:pPr>
            <a:r>
              <a:rPr lang="uk-UA" dirty="0"/>
              <a:t>конкурси, вікторини;</a:t>
            </a:r>
          </a:p>
          <a:p>
            <a:pPr algn="just">
              <a:buFontTx/>
              <a:buChar char="-"/>
            </a:pPr>
            <a:r>
              <a:rPr lang="uk-UA" dirty="0"/>
              <a:t>випуск газет та листівок;</a:t>
            </a:r>
          </a:p>
          <a:p>
            <a:pPr algn="just">
              <a:buFontTx/>
              <a:buChar char="-"/>
            </a:pPr>
            <a:r>
              <a:rPr lang="uk-UA" dirty="0"/>
              <a:t>трудові десанти;</a:t>
            </a:r>
          </a:p>
          <a:p>
            <a:pPr algn="just">
              <a:buFontTx/>
              <a:buChar char="-"/>
            </a:pPr>
            <a:r>
              <a:rPr lang="uk-UA" dirty="0"/>
              <a:t>робота на екологічних ділянках;</a:t>
            </a:r>
          </a:p>
          <a:p>
            <a:pPr algn="just"/>
            <a:r>
              <a:rPr lang="uk-UA" dirty="0"/>
              <a:t>- робота на екологічних стежинах.</a:t>
            </a:r>
          </a:p>
        </p:txBody>
      </p:sp>
      <p:pic>
        <p:nvPicPr>
          <p:cNvPr id="51205" name="Picture 5" descr="DSCN4446"/>
          <p:cNvPicPr>
            <a:picLocks noChangeAspect="1" noChangeArrowheads="1"/>
          </p:cNvPicPr>
          <p:nvPr/>
        </p:nvPicPr>
        <p:blipFill>
          <a:blip r:embed="rId2" cstate="print"/>
          <a:srcRect t="3050" b="10847"/>
          <a:stretch>
            <a:fillRect/>
          </a:stretch>
        </p:blipFill>
        <p:spPr bwMode="auto">
          <a:xfrm>
            <a:off x="755650" y="333375"/>
            <a:ext cx="3095625" cy="200025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1206" name="Picture 6" descr="DSCN425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6514" t="14722" b="8755"/>
          <a:stretch>
            <a:fillRect/>
          </a:stretch>
        </p:blipFill>
        <p:spPr>
          <a:xfrm>
            <a:off x="755650" y="2320925"/>
            <a:ext cx="3311525" cy="2003425"/>
          </a:xfrm>
          <a:ln w="57150">
            <a:solidFill>
              <a:srgbClr val="339933"/>
            </a:solidFill>
          </a:ln>
        </p:spPr>
      </p:pic>
      <p:pic>
        <p:nvPicPr>
          <p:cNvPr id="51207" name="Picture 7" descr="DSCN4412"/>
          <p:cNvPicPr>
            <a:picLocks noChangeAspect="1" noChangeArrowheads="1"/>
          </p:cNvPicPr>
          <p:nvPr/>
        </p:nvPicPr>
        <p:blipFill>
          <a:blip r:embed="rId4" cstate="print"/>
          <a:srcRect t="9221" b="4678"/>
          <a:stretch>
            <a:fillRect/>
          </a:stretch>
        </p:blipFill>
        <p:spPr bwMode="auto">
          <a:xfrm>
            <a:off x="755650" y="3973513"/>
            <a:ext cx="3168650" cy="2047875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851275" y="188913"/>
            <a:ext cx="500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Times New Roman" pitchFamily="18" charset="0"/>
              </a:rPr>
              <a:t>Традиційними формами роботи</a:t>
            </a:r>
          </a:p>
          <a:p>
            <a:pPr algn="ctr"/>
            <a:r>
              <a:rPr lang="uk-UA" sz="2400" b="1">
                <a:latin typeface="Times New Roman" pitchFamily="18" charset="0"/>
              </a:rPr>
              <a:t> в школі є: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4213" y="5734050"/>
            <a:ext cx="7775575" cy="836613"/>
          </a:xfrm>
          <a:prstGeom prst="rect">
            <a:avLst/>
          </a:prstGeom>
          <a:solidFill>
            <a:srgbClr val="78EE9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/>
              <a:t>В нашій школі проводиться робота по виявленню та</a:t>
            </a:r>
            <a:br>
              <a:rPr lang="uk-UA"/>
            </a:br>
            <a:r>
              <a:rPr lang="uk-UA"/>
              <a:t> дослідженню рідкісних рослин з 2002 року.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body" idx="1"/>
          </p:nvPr>
        </p:nvSpPr>
        <p:spPr>
          <a:xfrm>
            <a:off x="3132138" y="1700213"/>
            <a:ext cx="5554662" cy="36004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400" b="1" smtClean="0"/>
              <a:t>              Новопрокопівські «Юні друзі природи»відзначені директором інституту ботаніки.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               Учні Новопрокопівської спеціалізованої школи – члени гуртка «Юні друзі природи» під керівництвом «Відмінника освіти України», вчителя-методиста Антоніни Іванівни Горбачової три роки поспіль брали участь у Всеукраїнській молодіжній науково-освітній акції «Флора України: компас у зеленому світі». У 2002 році діти були учасниками її першого етапу, що проходив під назвою «Зелені завойовники». У 2003 році другий етап відбувся під гаслом «Зелені перлини».За підсумками третього етапу акції, що відбувся в минулому році, гуртківці нагороджені грамотою – за змістовну практичну роботу по виконанню програми «Дослідження корисних видів дикої флори, які слід ввести в культуру». Вони ввійдуть до видання «Флора судинних рослин України».Грамота надійшла за підсумками директора інституту ботаніки імені академіка М.Г. Холодного Академії Наук України, доктора біологічних наук Я.П.Дідуха.</a:t>
            </a:r>
            <a:r>
              <a:rPr lang="uk-UA" sz="1400" b="1" smtClean="0"/>
              <a:t>Л.ДМИТРІЄВА.</a:t>
            </a:r>
            <a:endParaRPr lang="ru-RU" sz="1400" b="1" smtClean="0"/>
          </a:p>
        </p:txBody>
      </p:sp>
      <p:pic>
        <p:nvPicPr>
          <p:cNvPr id="52227" name="Picture 3" descr="pfhsyf 008"/>
          <p:cNvPicPr>
            <a:picLocks noChangeAspect="1" noChangeArrowheads="1"/>
          </p:cNvPicPr>
          <p:nvPr/>
        </p:nvPicPr>
        <p:blipFill>
          <a:blip r:embed="rId2"/>
          <a:srcRect b="5580"/>
          <a:stretch>
            <a:fillRect/>
          </a:stretch>
        </p:blipFill>
        <p:spPr bwMode="auto">
          <a:xfrm>
            <a:off x="2843213" y="5165725"/>
            <a:ext cx="3241675" cy="1692275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2228" name="Picture 4" descr="001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763"/>
            <a:ext cx="2843213" cy="1773237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2229" name="Picture 5" descr="IMG_08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350" y="0"/>
            <a:ext cx="3168650" cy="1557338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2230" name="Picture 6" descr="DSCN43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5157788"/>
            <a:ext cx="3203575" cy="1700212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2231" name="Picture 7" descr="pfhsyf 015"/>
          <p:cNvPicPr>
            <a:picLocks noGrp="1" noChangeAspect="1" noChangeArrowheads="1"/>
          </p:cNvPicPr>
          <p:nvPr>
            <p:ph type="title"/>
          </p:nvPr>
        </p:nvPicPr>
        <p:blipFill>
          <a:blip r:embed="rId6"/>
          <a:srcRect t="5785"/>
          <a:stretch>
            <a:fillRect/>
          </a:stretch>
        </p:blipFill>
        <p:spPr>
          <a:xfrm>
            <a:off x="0" y="0"/>
            <a:ext cx="2808288" cy="1628775"/>
          </a:xfrm>
          <a:noFill/>
          <a:ln w="57150">
            <a:solidFill>
              <a:srgbClr val="339933"/>
            </a:solidFill>
          </a:ln>
        </p:spPr>
      </p:pic>
      <p:pic>
        <p:nvPicPr>
          <p:cNvPr id="52232" name="Picture 8" descr="DSCN43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44900"/>
            <a:ext cx="2843213" cy="1457325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  <a:effectLst/>
        </p:spPr>
      </p:pic>
      <p:pic>
        <p:nvPicPr>
          <p:cNvPr id="52233" name="Picture 9" descr="DSCN4371"/>
          <p:cNvPicPr>
            <a:picLocks noChangeAspect="1" noChangeArrowheads="1"/>
          </p:cNvPicPr>
          <p:nvPr/>
        </p:nvPicPr>
        <p:blipFill>
          <a:blip r:embed="rId8"/>
          <a:srcRect r="40652"/>
          <a:stretch>
            <a:fillRect/>
          </a:stretch>
        </p:blipFill>
        <p:spPr bwMode="auto">
          <a:xfrm>
            <a:off x="0" y="1557338"/>
            <a:ext cx="2843213" cy="2084387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2234" name="Picture 10" descr="DSCN436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6238" y="0"/>
            <a:ext cx="3095625" cy="1555750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DSCN44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64218">
            <a:off x="755650" y="4149725"/>
            <a:ext cx="3359150" cy="3384550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3252" name="Picture 4" descr="P91203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789363"/>
            <a:ext cx="3529012" cy="287972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3253" name="Rectangle 5"/>
          <p:cNvSpPr>
            <a:spLocks noGrp="1"/>
          </p:cNvSpPr>
          <p:nvPr>
            <p:ph type="body" idx="1"/>
          </p:nvPr>
        </p:nvSpPr>
        <p:spPr>
          <a:xfrm>
            <a:off x="3492500" y="520700"/>
            <a:ext cx="3384550" cy="63373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500" b="1" smtClean="0"/>
              <a:t>            В минулому навчальному році учні нашої школи Волошина В. і Арзуманян Г. взяли участь в написанні наукових рефератів. Детально були вивчені і описані Чистотіл звичайний та Бузина чорна. Вони розглядалися як рослини, які небезпечні для здоров’я людини. Вивчення показало, що ці рослини мають і велику користь як лікарські рослини. Саме з чистотілу отримано високоефективні противоракові ліки України. </a:t>
            </a:r>
            <a:endParaRPr lang="ru-RU" sz="1500" b="1" smtClean="0"/>
          </a:p>
        </p:txBody>
      </p:sp>
      <p:pic>
        <p:nvPicPr>
          <p:cNvPr id="53254" name="Picture 6" descr="P9120366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3671888" cy="2808288"/>
          </a:xfrm>
          <a:noFill/>
          <a:ln w="76200">
            <a:solidFill>
              <a:srgbClr val="339933"/>
            </a:solidFill>
          </a:ln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2708275"/>
            <a:ext cx="3635375" cy="1800225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1400" b="1"/>
              <a:t>Дівчата стали переможцями</a:t>
            </a:r>
          </a:p>
          <a:p>
            <a:pPr algn="ctr"/>
            <a:r>
              <a:rPr lang="uk-UA" sz="1400" b="1"/>
              <a:t> конкурсів рефератів та отримали </a:t>
            </a:r>
          </a:p>
          <a:p>
            <a:pPr algn="ctr"/>
            <a:r>
              <a:rPr lang="uk-UA" sz="1400" b="1"/>
              <a:t>грамоти як кращі </a:t>
            </a:r>
          </a:p>
          <a:p>
            <a:pPr algn="ctr"/>
            <a:r>
              <a:rPr lang="uk-UA" sz="1400" b="1"/>
              <a:t>науковці області і грамоти </a:t>
            </a:r>
          </a:p>
          <a:p>
            <a:pPr algn="ctr"/>
            <a:r>
              <a:rPr lang="uk-UA" sz="1400" b="1"/>
              <a:t>за перемогу в конкурсі. </a:t>
            </a:r>
          </a:p>
          <a:p>
            <a:pPr algn="ctr"/>
            <a:r>
              <a:rPr lang="uk-UA" sz="1400" b="1"/>
              <a:t>В поточному році </a:t>
            </a:r>
          </a:p>
          <a:p>
            <a:pPr algn="ctr"/>
            <a:r>
              <a:rPr lang="uk-UA" sz="1400" b="1"/>
              <a:t>плануємо розширити екологічні ділянки </a:t>
            </a:r>
          </a:p>
          <a:p>
            <a:pPr algn="ctr"/>
            <a:r>
              <a:rPr lang="uk-UA" sz="1400" b="1"/>
              <a:t>і висадити на них чистотіл та бузину</a:t>
            </a:r>
            <a:r>
              <a:rPr lang="uk-UA" sz="1600" b="1"/>
              <a:t>.</a:t>
            </a:r>
            <a:endParaRPr lang="ru-RU" sz="1600" b="1"/>
          </a:p>
        </p:txBody>
      </p:sp>
      <p:pic>
        <p:nvPicPr>
          <p:cNvPr id="53256" name="Picture 8" descr="SAM_21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8500"/>
            <a:ext cx="1798638" cy="1728788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3257" name="Picture 9" descr="грамота 2"/>
          <p:cNvPicPr>
            <a:picLocks noChangeAspect="1" noChangeArrowheads="1"/>
          </p:cNvPicPr>
          <p:nvPr/>
        </p:nvPicPr>
        <p:blipFill>
          <a:blip r:embed="rId6" cstate="print"/>
          <a:srcRect l="1582" t="1144"/>
          <a:stretch>
            <a:fillRect/>
          </a:stretch>
        </p:blipFill>
        <p:spPr bwMode="auto">
          <a:xfrm>
            <a:off x="6804025" y="0"/>
            <a:ext cx="2339975" cy="367347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3258" name="Picture 10" descr="грамота 1"/>
          <p:cNvPicPr>
            <a:picLocks noChangeAspect="1" noChangeArrowheads="1"/>
          </p:cNvPicPr>
          <p:nvPr/>
        </p:nvPicPr>
        <p:blipFill>
          <a:blip r:embed="rId7" cstate="print"/>
          <a:srcRect l="3433" t="1225"/>
          <a:stretch>
            <a:fillRect/>
          </a:stretch>
        </p:blipFill>
        <p:spPr bwMode="auto">
          <a:xfrm>
            <a:off x="6807200" y="3544888"/>
            <a:ext cx="2336800" cy="3313112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3259" name="AutoShape 11"/>
          <p:cNvSpPr>
            <a:spLocks noChangeArrowheads="1"/>
          </p:cNvSpPr>
          <p:nvPr/>
        </p:nvSpPr>
        <p:spPr bwMode="auto">
          <a:xfrm rot="10800000">
            <a:off x="2771775" y="6308725"/>
            <a:ext cx="1152525" cy="287338"/>
          </a:xfrm>
          <a:prstGeom prst="flowChartOnlineStorage">
            <a:avLst/>
          </a:prstGeom>
          <a:solidFill>
            <a:srgbClr val="FFFF99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uk-UA" sz="1600" i="1"/>
              <a:t>      </a:t>
            </a:r>
            <a:r>
              <a:rPr lang="uk-UA" sz="1200" b="1" i="1"/>
              <a:t>Бузина</a:t>
            </a:r>
            <a:endParaRPr lang="ru-RU" sz="12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10 238"/>
          <p:cNvPicPr>
            <a:picLocks noChangeAspect="1" noChangeArrowheads="1"/>
          </p:cNvPicPr>
          <p:nvPr/>
        </p:nvPicPr>
        <p:blipFill>
          <a:blip r:embed="rId2" cstate="print"/>
          <a:srcRect r="8925"/>
          <a:stretch>
            <a:fillRect/>
          </a:stretch>
        </p:blipFill>
        <p:spPr bwMode="auto">
          <a:xfrm>
            <a:off x="4932363" y="3289300"/>
            <a:ext cx="3960812" cy="326072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4275" name="Rectangle 3"/>
          <p:cNvSpPr>
            <a:spLocks noGrp="1"/>
          </p:cNvSpPr>
          <p:nvPr>
            <p:ph type="title"/>
          </p:nvPr>
        </p:nvSpPr>
        <p:spPr>
          <a:xfrm>
            <a:off x="395288" y="692150"/>
            <a:ext cx="4330700" cy="1773238"/>
          </a:xfrm>
        </p:spPr>
        <p:txBody>
          <a:bodyPr/>
          <a:lstStyle/>
          <a:p>
            <a:r>
              <a:rPr lang="uk-UA" sz="4000" smtClean="0"/>
              <a:t> </a:t>
            </a:r>
            <a:r>
              <a:rPr lang="uk-UA" sz="4000" b="1" smtClean="0"/>
              <a:t>Учні нашої школи постійні учасники МАН</a:t>
            </a:r>
            <a:endParaRPr lang="ru-RU" sz="4000" b="1" smtClean="0"/>
          </a:p>
        </p:txBody>
      </p:sp>
      <p:pic>
        <p:nvPicPr>
          <p:cNvPr id="54276" name="Picture 4" descr="PB080064 - копия"/>
          <p:cNvPicPr>
            <a:picLocks noChangeAspect="1" noChangeArrowheads="1"/>
          </p:cNvPicPr>
          <p:nvPr/>
        </p:nvPicPr>
        <p:blipFill>
          <a:blip r:embed="rId3" cstate="print"/>
          <a:srcRect r="1984"/>
          <a:stretch>
            <a:fillRect/>
          </a:stretch>
        </p:blipFill>
        <p:spPr bwMode="auto">
          <a:xfrm>
            <a:off x="4932363" y="333375"/>
            <a:ext cx="3960812" cy="2749550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468313" y="3500438"/>
            <a:ext cx="4105275" cy="719137"/>
          </a:xfrm>
          <a:prstGeom prst="flowChartAlternate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 sz="1600" b="1"/>
              <a:t> Рідкісні і зникаючі види рослин </a:t>
            </a:r>
          </a:p>
          <a:p>
            <a:pPr algn="ctr"/>
            <a:r>
              <a:rPr lang="uk-UA" sz="1600" b="1"/>
              <a:t>околиць села Новопрокопівки;</a:t>
            </a:r>
            <a:endParaRPr lang="ru-RU" sz="1600" b="1"/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468313" y="4364038"/>
            <a:ext cx="4105275" cy="720725"/>
          </a:xfrm>
          <a:prstGeom prst="flowChartAlternate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 sz="1600"/>
              <a:t> </a:t>
            </a:r>
            <a:r>
              <a:rPr lang="uk-UA" sz="1600" b="1"/>
              <a:t>Стан здоров</a:t>
            </a:r>
            <a:r>
              <a:rPr lang="uk-UA" sz="1600" b="1">
                <a:cs typeface="Arial" charset="0"/>
              </a:rPr>
              <a:t>’</a:t>
            </a:r>
            <a:r>
              <a:rPr lang="uk-UA" sz="1600" b="1"/>
              <a:t>я школярів зі зниженою</a:t>
            </a:r>
          </a:p>
          <a:p>
            <a:pPr algn="ctr"/>
            <a:r>
              <a:rPr lang="uk-UA" sz="1600" b="1"/>
              <a:t>та надлишковою масою тіла;</a:t>
            </a:r>
            <a:endParaRPr lang="ru-RU" sz="1600" b="1"/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468313" y="5300663"/>
            <a:ext cx="4105275" cy="719137"/>
          </a:xfrm>
          <a:prstGeom prst="flowChartAlternate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 sz="1600" b="1"/>
              <a:t> Розвиток бджільництва в </a:t>
            </a:r>
          </a:p>
          <a:p>
            <a:pPr algn="ctr"/>
            <a:r>
              <a:rPr lang="uk-UA" sz="1600" b="1"/>
              <a:t>Токмацькому районі.</a:t>
            </a:r>
            <a:endParaRPr lang="ru-RU" sz="1600" b="1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50825" y="2636838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       За останні роки було написано і захищено такі роботи: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AM_13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4950"/>
            <a:ext cx="2519363" cy="2906713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5300" name="Picture 4" descr="SAM_13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213100"/>
            <a:ext cx="2592388" cy="331152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286000" y="1562100"/>
            <a:ext cx="4572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uk-UA" b="1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916238" y="288925"/>
            <a:ext cx="3527425" cy="6389688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В Міжнародному природничому інтерактивному конкурсі “Колосок – осінній” приймали участь вперше 27 учасників – 9 золотих сертифікатів, 20 срібних. Учні школи є постійними учасниками природничих та екологічних конкурсів, де займають призові місця. Про це свідчать грамоти: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Грамота інституту ботаніки ім. академіка М.Г.Холодного МАН України за практичну роботу та змістовні результати по ІІІ етапу акції “Дослідження корисних видів дикої флори, які слід ввести у культуру”;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Грамота Запорізького обласного центру туризму і краєзнавства за ІІ місце в обласній туристсько краєзнавчої експедиції “Природа рідного краю”;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Диплом ІІІ ступеню 30-ї обласної відкритої краєзнавчої конференції учнівської молоді “Мій рідний край”;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Грамота управління освіти і науки Запорізької обласної державної адміністрації за перемогу в обласному екомарафоні “Довкілля – 2010 ”;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uk-UA" sz="1400" b="1"/>
              <a:t>Почесна грамота за І місце в районному конкурсі навчально-дослідницької роботи шкільних гуртків і об</a:t>
            </a:r>
            <a:r>
              <a:rPr lang="uk-UA" sz="1400" b="1">
                <a:cs typeface="Arial" charset="0"/>
              </a:rPr>
              <a:t>’єднань агро-біологічного спрямування.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uk-UA" sz="800" b="1">
              <a:cs typeface="Arial" charset="0"/>
            </a:endParaRPr>
          </a:p>
        </p:txBody>
      </p:sp>
      <p:pic>
        <p:nvPicPr>
          <p:cNvPr id="55301" name="Picture 5" descr="SAM_13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213100"/>
            <a:ext cx="2336800" cy="331152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5299" name="Picture 3" descr="SAM_13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8588" y="279400"/>
            <a:ext cx="2341562" cy="2933700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10385" t="11684" r="13412" b="6497"/>
          <a:stretch>
            <a:fillRect/>
          </a:stretch>
        </p:blipFill>
        <p:spPr bwMode="auto">
          <a:xfrm>
            <a:off x="6248400" y="2514600"/>
            <a:ext cx="2767013" cy="41148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61443" name="Picture 3" descr="DSCN33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191000"/>
            <a:ext cx="3200400" cy="2401888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1444" name="Picture 4" descr="DSCN42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3121025" cy="23415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1445" name="Picture 5" descr="SAM_1385"/>
          <p:cNvPicPr>
            <a:picLocks noChangeAspect="1" noChangeArrowheads="1"/>
          </p:cNvPicPr>
          <p:nvPr/>
        </p:nvPicPr>
        <p:blipFill>
          <a:blip r:embed="rId5" cstate="print"/>
          <a:srcRect l="7018"/>
          <a:stretch>
            <a:fillRect/>
          </a:stretch>
        </p:blipFill>
        <p:spPr bwMode="auto">
          <a:xfrm>
            <a:off x="228600" y="2514600"/>
            <a:ext cx="2895600" cy="4114800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1446" name="Picture 6" descr="DSCN4370"/>
          <p:cNvPicPr>
            <a:picLocks noChangeAspect="1" noChangeArrowheads="1"/>
          </p:cNvPicPr>
          <p:nvPr/>
        </p:nvPicPr>
        <p:blipFill>
          <a:blip r:embed="rId6" cstate="print"/>
          <a:srcRect r="12111"/>
          <a:stretch>
            <a:fillRect/>
          </a:stretch>
        </p:blipFill>
        <p:spPr bwMode="auto">
          <a:xfrm>
            <a:off x="6172200" y="152400"/>
            <a:ext cx="2743200" cy="23415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1447" name="Picture 7" descr="DSCN33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52400"/>
            <a:ext cx="3121025" cy="23415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61448" name="AutoShape 8"/>
          <p:cNvSpPr>
            <a:spLocks noChangeArrowheads="1"/>
          </p:cNvSpPr>
          <p:nvPr/>
        </p:nvSpPr>
        <p:spPr bwMode="auto">
          <a:xfrm>
            <a:off x="3048000" y="2667000"/>
            <a:ext cx="3429000" cy="1371600"/>
          </a:xfrm>
          <a:prstGeom prst="flowChartAlternateProcess">
            <a:avLst/>
          </a:prstGeom>
          <a:solidFill>
            <a:srgbClr val="CCFFCC"/>
          </a:solidFill>
          <a:ln w="38100" cmpd="dbl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/>
              <a:t>На землі, у домі вселюдському</a:t>
            </a:r>
          </a:p>
          <a:p>
            <a:pPr algn="ctr"/>
            <a:r>
              <a:rPr lang="uk-UA"/>
              <a:t>Протиріч і негараздів тьма</a:t>
            </a:r>
          </a:p>
          <a:p>
            <a:pPr algn="ctr"/>
            <a:r>
              <a:rPr lang="uk-UA"/>
              <a:t>Будьте люди обережні в ньому</a:t>
            </a:r>
          </a:p>
          <a:p>
            <a:pPr algn="ctr"/>
            <a:r>
              <a:rPr lang="uk-UA"/>
              <a:t>Іншої домівки в нас нема.</a:t>
            </a:r>
            <a:endParaRPr lang="ru-RU"/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8" cstate="print"/>
          <a:srcRect l="15555" t="40001" r="20000" b="31667"/>
          <a:stretch>
            <a:fillRect/>
          </a:stretch>
        </p:blipFill>
        <p:spPr bwMode="auto">
          <a:xfrm>
            <a:off x="6477000" y="403860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0" name="Picture 10" descr="SAM_1385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 l="16806" t="31483" r="12233" b="57411"/>
          <a:stretch>
            <a:fillRect/>
          </a:stretch>
        </p:blipFill>
        <p:spPr bwMode="auto">
          <a:xfrm>
            <a:off x="6553200" y="3581400"/>
            <a:ext cx="2133600" cy="4413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5" name="Picture 5" descr="Слайд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4" descr="Слайд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4" descr="Слайд2"/>
          <p:cNvPicPr>
            <a:picLocks noChangeAspect="1" noChangeArrowheads="1"/>
          </p:cNvPicPr>
          <p:nvPr/>
        </p:nvPicPr>
        <p:blipFill>
          <a:blip r:embed="rId2"/>
          <a:srcRect l="4323" t="5740" r="4323" b="6445"/>
          <a:stretch>
            <a:fillRect/>
          </a:stretch>
        </p:blipFill>
        <p:spPr bwMode="auto">
          <a:xfrm>
            <a:off x="285720" y="357166"/>
            <a:ext cx="8496300" cy="6192838"/>
          </a:xfrm>
          <a:prstGeom prst="rect">
            <a:avLst/>
          </a:prstGeom>
          <a:noFill/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059113" y="549275"/>
            <a:ext cx="217487" cy="185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1.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1214422"/>
            <a:ext cx="4786346" cy="9286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tx1"/>
                </a:solidFill>
              </a:rPr>
              <a:t>Новопрокопівська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загальноосвітня школа І-ІІІ ступенів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4" descr="Слайд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Слайд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4" descr="Слайд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8" name="Picture 4" descr="Слайд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4" descr="Слайд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 descr="Слайд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4" descr="Слайд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4" descr="Слайд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4" descr="Слайд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4" descr="Слайд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476250"/>
            <a:ext cx="7777163" cy="2951163"/>
          </a:xfrm>
        </p:spPr>
        <p:txBody>
          <a:bodyPr/>
          <a:lstStyle/>
          <a:p>
            <a:pPr algn="l" eaLnBrk="1" hangingPunct="1"/>
            <a:r>
              <a:rPr lang="uk-UA" sz="2800" b="1" smtClean="0">
                <a:latin typeface="Times New Roman" pitchFamily="18" charset="0"/>
              </a:rPr>
              <a:t>2.</a:t>
            </a:r>
            <a:r>
              <a:rPr lang="uk-UA" sz="2800" smtClean="0">
                <a:latin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</a:rPr>
              <a:t> </a:t>
            </a:r>
            <a:r>
              <a:rPr lang="uk-UA" sz="2800" smtClean="0">
                <a:latin typeface="Times New Roman" pitchFamily="18" charset="0"/>
              </a:rPr>
              <a:t>Дата відкриття школи – 1970 рік;</a:t>
            </a:r>
            <a:br>
              <a:rPr lang="uk-UA" sz="2800" smtClean="0">
                <a:latin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</a:rPr>
              <a:t>3.</a:t>
            </a:r>
            <a:r>
              <a:rPr lang="uk-UA" sz="2800" smtClean="0">
                <a:latin typeface="Times New Roman" pitchFamily="18" charset="0"/>
              </a:rPr>
              <a:t> Загальна кількість учнів: 96 учнів,</a:t>
            </a:r>
            <a:br>
              <a:rPr lang="uk-UA" sz="2800" smtClean="0">
                <a:latin typeface="Times New Roman" pitchFamily="18" charset="0"/>
              </a:rPr>
            </a:br>
            <a:r>
              <a:rPr lang="uk-UA" sz="2800" smtClean="0">
                <a:latin typeface="Times New Roman" pitchFamily="18" charset="0"/>
              </a:rPr>
              <a:t>Серед них початкових класів -28 учнів</a:t>
            </a:r>
            <a:br>
              <a:rPr lang="uk-UA" sz="2800" smtClean="0">
                <a:latin typeface="Times New Roman" pitchFamily="18" charset="0"/>
              </a:rPr>
            </a:br>
            <a:r>
              <a:rPr lang="uk-UA" sz="2800" smtClean="0">
                <a:latin typeface="Times New Roman" pitchFamily="18" charset="0"/>
              </a:rPr>
              <a:t>- 5-8класів – 39 учнів</a:t>
            </a:r>
            <a:br>
              <a:rPr lang="uk-UA" sz="2800" smtClean="0">
                <a:latin typeface="Times New Roman" pitchFamily="18" charset="0"/>
              </a:rPr>
            </a:br>
            <a:r>
              <a:rPr lang="uk-UA" sz="2800" smtClean="0">
                <a:latin typeface="Times New Roman" pitchFamily="18" charset="0"/>
              </a:rPr>
              <a:t>- 9-х класів – 11учнів</a:t>
            </a:r>
            <a:br>
              <a:rPr lang="uk-UA" sz="2800" smtClean="0">
                <a:latin typeface="Times New Roman" pitchFamily="18" charset="0"/>
              </a:rPr>
            </a:br>
            <a:r>
              <a:rPr lang="uk-UA" sz="2800" smtClean="0">
                <a:latin typeface="Times New Roman" pitchFamily="18" charset="0"/>
              </a:rPr>
              <a:t>10-11класів – 18 учнів</a:t>
            </a:r>
            <a:r>
              <a:rPr lang="ru-RU" sz="2000" smtClean="0">
                <a:latin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</a:rPr>
            </a:br>
            <a:endParaRPr lang="ru-RU" sz="2000" smtClean="0">
              <a:latin typeface="Times New Roman" pitchFamily="18" charset="0"/>
            </a:endParaRPr>
          </a:p>
        </p:txBody>
      </p:sp>
      <p:sp>
        <p:nvSpPr>
          <p:cNvPr id="6146" name="Rectangle 3"/>
          <p:cNvSpPr>
            <a:spLocks noGrp="1"/>
          </p:cNvSpPr>
          <p:nvPr>
            <p:ph type="body" idx="4294967295"/>
          </p:nvPr>
        </p:nvSpPr>
        <p:spPr>
          <a:xfrm>
            <a:off x="755650" y="3357563"/>
            <a:ext cx="8050213" cy="25923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 sz="2800" b="1" smtClean="0">
                <a:latin typeface="Times New Roman" pitchFamily="18" charset="0"/>
              </a:rPr>
              <a:t>4.</a:t>
            </a:r>
            <a:r>
              <a:rPr lang="uk-UA" sz="2800" smtClean="0">
                <a:latin typeface="Times New Roman" pitchFamily="18" charset="0"/>
              </a:rPr>
              <a:t> Перелік профілів навчання у старшій школі: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2800" smtClean="0">
                <a:latin typeface="Times New Roman" pitchFamily="18" charset="0"/>
              </a:rPr>
              <a:t>                            </a:t>
            </a:r>
            <a:r>
              <a:rPr lang="uk-UA" sz="2800" i="1" smtClean="0">
                <a:solidFill>
                  <a:schemeClr val="tx2"/>
                </a:solidFill>
                <a:latin typeface="Times New Roman" pitchFamily="18" charset="0"/>
              </a:rPr>
              <a:t>екологічний профіль</a:t>
            </a:r>
            <a:r>
              <a:rPr lang="uk-UA" sz="2800" smtClean="0">
                <a:solidFill>
                  <a:schemeClr val="tx2"/>
                </a:solidFill>
                <a:latin typeface="Times New Roman" pitchFamily="18" charset="0"/>
              </a:rPr>
              <a:t>. 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2800" b="1" smtClean="0">
                <a:latin typeface="Times New Roman" pitchFamily="18" charset="0"/>
              </a:rPr>
              <a:t>5. </a:t>
            </a:r>
            <a:r>
              <a:rPr lang="uk-UA" sz="2800" smtClean="0">
                <a:latin typeface="Times New Roman" pitchFamily="18" charset="0"/>
              </a:rPr>
              <a:t>Особливості організації профільного навчання: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2800" smtClean="0">
                <a:latin typeface="Times New Roman" pitchFamily="18" charset="0"/>
              </a:rPr>
              <a:t>Перелік профільних предметів, що пропонуються: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2800" smtClean="0">
                <a:latin typeface="Times New Roman" pitchFamily="18" charset="0"/>
              </a:rPr>
              <a:t>                             </a:t>
            </a:r>
            <a:r>
              <a:rPr lang="uk-UA" sz="2800" i="1" smtClean="0">
                <a:solidFill>
                  <a:schemeClr val="accent1"/>
                </a:solidFill>
                <a:latin typeface="Times New Roman" pitchFamily="18" charset="0"/>
              </a:rPr>
              <a:t>екологія, біологія</a:t>
            </a:r>
            <a:endParaRPr lang="ru-RU" sz="280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6" name="Picture 4" descr="Слайд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4" descr="Слайд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4" descr="Слайд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4" descr="Слайд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2" name="Picture 4" descr="Слайд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4" descr="Слайд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20" name="Picture 4" descr="Слайд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4" name="Picture 4" descr="Слайд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8" name="Picture 4" descr="Слайд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Picture 4" descr="Слайд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z="2000" b="1" smtClean="0">
                <a:latin typeface="Times New Roman" pitchFamily="18" charset="0"/>
              </a:rPr>
              <a:t/>
            </a:r>
            <a:br>
              <a:rPr lang="en-US" sz="2000" b="1" smtClean="0">
                <a:latin typeface="Times New Roman" pitchFamily="18" charset="0"/>
              </a:rPr>
            </a:br>
            <a:r>
              <a:rPr lang="uk-UA" sz="2000" b="1" smtClean="0">
                <a:latin typeface="Times New Roman" pitchFamily="18" charset="0"/>
              </a:rPr>
              <a:t>Вчителі, що працюють у профільних класах, ведуть курси за вибором, спецкурси, гуртки, факультативи</a:t>
            </a:r>
            <a:endParaRPr lang="ru-RU" sz="2000" b="1" smtClean="0"/>
          </a:p>
        </p:txBody>
      </p:sp>
      <p:pic>
        <p:nvPicPr>
          <p:cNvPr id="7170" name="Picture 7" descr="IMG_8065 копия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 l="12404" t="33438" r="28920" b="15361"/>
          <a:stretch>
            <a:fillRect/>
          </a:stretch>
        </p:blipFill>
        <p:spPr>
          <a:xfrm>
            <a:off x="323850" y="1125538"/>
            <a:ext cx="1620838" cy="2160587"/>
          </a:xfrm>
          <a:noFill/>
          <a:ln w="57150">
            <a:solidFill>
              <a:srgbClr val="339933"/>
            </a:solidFill>
          </a:ln>
        </p:spPr>
      </p:pic>
      <p:pic>
        <p:nvPicPr>
          <p:cNvPr id="7171" name="Picture 14" descr="IMG_79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03650" y="4292600"/>
            <a:ext cx="1489075" cy="2232025"/>
          </a:xfrm>
          <a:noFill/>
          <a:ln w="57150">
            <a:solidFill>
              <a:srgbClr val="339933"/>
            </a:solidFill>
          </a:ln>
        </p:spPr>
      </p:pic>
      <p:pic>
        <p:nvPicPr>
          <p:cNvPr id="7172" name="Picture 15" descr="IMG_79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24075" y="2852738"/>
            <a:ext cx="1487488" cy="2232025"/>
          </a:xfrm>
          <a:noFill/>
          <a:ln w="57150">
            <a:solidFill>
              <a:srgbClr val="339933"/>
            </a:solidFill>
          </a:ln>
        </p:spPr>
      </p:pic>
      <p:sp>
        <p:nvSpPr>
          <p:cNvPr id="7173" name="AutoShape 17"/>
          <p:cNvSpPr>
            <a:spLocks noChangeArrowheads="1"/>
          </p:cNvSpPr>
          <p:nvPr/>
        </p:nvSpPr>
        <p:spPr bwMode="auto">
          <a:xfrm>
            <a:off x="2195513" y="1285861"/>
            <a:ext cx="1944687" cy="1135078"/>
          </a:xfrm>
          <a:prstGeom prst="foldedCorner">
            <a:avLst>
              <a:gd name="adj" fmla="val 12500"/>
            </a:avLst>
          </a:prstGeom>
          <a:solidFill>
            <a:srgbClr val="00FF99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dirty="0"/>
              <a:t>Самойленко О.Д. </a:t>
            </a:r>
          </a:p>
          <a:p>
            <a:pPr algn="ctr"/>
            <a:r>
              <a:rPr lang="uk-UA" dirty="0" smtClean="0"/>
              <a:t>вчитель вищої</a:t>
            </a:r>
          </a:p>
          <a:p>
            <a:pPr algn="ctr"/>
            <a:r>
              <a:rPr lang="uk-UA" dirty="0" smtClean="0"/>
              <a:t> </a:t>
            </a:r>
            <a:r>
              <a:rPr lang="uk-UA" dirty="0"/>
              <a:t>категорії</a:t>
            </a:r>
          </a:p>
          <a:p>
            <a:pPr algn="ctr"/>
            <a:r>
              <a:rPr lang="uk-UA" dirty="0"/>
              <a:t> стаж -</a:t>
            </a:r>
            <a:r>
              <a:rPr lang="uk-UA" dirty="0" smtClean="0"/>
              <a:t>21 </a:t>
            </a:r>
            <a:r>
              <a:rPr lang="uk-UA" dirty="0"/>
              <a:t>років </a:t>
            </a:r>
            <a:endParaRPr lang="ru-RU" dirty="0"/>
          </a:p>
        </p:txBody>
      </p:sp>
      <p:sp>
        <p:nvSpPr>
          <p:cNvPr id="7174" name="AutoShape 18"/>
          <p:cNvSpPr>
            <a:spLocks noChangeArrowheads="1"/>
          </p:cNvSpPr>
          <p:nvPr/>
        </p:nvSpPr>
        <p:spPr bwMode="auto">
          <a:xfrm>
            <a:off x="3708400" y="3068638"/>
            <a:ext cx="2149484" cy="1081087"/>
          </a:xfrm>
          <a:prstGeom prst="foldedCorner">
            <a:avLst>
              <a:gd name="adj" fmla="val 12500"/>
            </a:avLst>
          </a:prstGeom>
          <a:solidFill>
            <a:srgbClr val="00FF99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dirty="0"/>
          </a:p>
          <a:p>
            <a:pPr algn="ctr"/>
            <a:r>
              <a:rPr lang="uk-UA" dirty="0"/>
              <a:t>Сніжко Є.М.</a:t>
            </a:r>
          </a:p>
          <a:p>
            <a:pPr algn="ctr"/>
            <a:r>
              <a:rPr lang="uk-UA" dirty="0" smtClean="0"/>
              <a:t>в</a:t>
            </a:r>
            <a:r>
              <a:rPr lang="uk-UA" dirty="0" smtClean="0"/>
              <a:t>читель ІІ категорії</a:t>
            </a:r>
            <a:endParaRPr lang="uk-UA" dirty="0"/>
          </a:p>
          <a:p>
            <a:pPr algn="ctr"/>
            <a:r>
              <a:rPr lang="uk-UA" dirty="0"/>
              <a:t>стаж – </a:t>
            </a:r>
            <a:r>
              <a:rPr lang="uk-UA" dirty="0" smtClean="0"/>
              <a:t>3</a:t>
            </a:r>
            <a:r>
              <a:rPr lang="uk-UA" dirty="0" smtClean="0"/>
              <a:t> </a:t>
            </a:r>
            <a:r>
              <a:rPr lang="uk-UA" dirty="0"/>
              <a:t>роки</a:t>
            </a:r>
          </a:p>
          <a:p>
            <a:pPr algn="ctr"/>
            <a:endParaRPr lang="ru-RU" dirty="0"/>
          </a:p>
        </p:txBody>
      </p:sp>
      <p:sp>
        <p:nvSpPr>
          <p:cNvPr id="7175" name="AutoShape 19"/>
          <p:cNvSpPr>
            <a:spLocks noChangeArrowheads="1"/>
          </p:cNvSpPr>
          <p:nvPr/>
        </p:nvSpPr>
        <p:spPr bwMode="auto">
          <a:xfrm>
            <a:off x="5435600" y="4724400"/>
            <a:ext cx="1584325" cy="1276368"/>
          </a:xfrm>
          <a:prstGeom prst="foldedCorner">
            <a:avLst>
              <a:gd name="adj" fmla="val 12500"/>
            </a:avLst>
          </a:prstGeom>
          <a:solidFill>
            <a:srgbClr val="00FF99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dirty="0"/>
              <a:t>Сніжко Г.С.</a:t>
            </a:r>
          </a:p>
          <a:p>
            <a:pPr algn="ctr"/>
            <a:r>
              <a:rPr lang="uk-UA" dirty="0" smtClean="0"/>
              <a:t>в</a:t>
            </a:r>
            <a:r>
              <a:rPr lang="uk-UA" dirty="0" smtClean="0"/>
              <a:t>читель</a:t>
            </a:r>
          </a:p>
          <a:p>
            <a:pPr algn="ctr"/>
            <a:r>
              <a:rPr lang="uk-UA" dirty="0" smtClean="0"/>
              <a:t> ІІ </a:t>
            </a:r>
            <a:r>
              <a:rPr lang="uk-UA" dirty="0" smtClean="0"/>
              <a:t>категорії</a:t>
            </a:r>
          </a:p>
          <a:p>
            <a:pPr algn="ctr"/>
            <a:r>
              <a:rPr lang="uk-UA" dirty="0" err="1" smtClean="0"/>
              <a:t>стаж-</a:t>
            </a:r>
            <a:r>
              <a:rPr lang="uk-UA" dirty="0" smtClean="0"/>
              <a:t> 3 </a:t>
            </a:r>
            <a:r>
              <a:rPr lang="uk-UA" dirty="0"/>
              <a:t>роки </a:t>
            </a:r>
            <a:endParaRPr lang="ru-RU" dirty="0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4284663" y="1196975"/>
            <a:ext cx="2303462" cy="360363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Біологія</a:t>
            </a:r>
            <a:endParaRPr lang="ru-RU" sz="1600"/>
          </a:p>
        </p:txBody>
      </p:sp>
      <p:sp>
        <p:nvSpPr>
          <p:cNvPr id="7177" name="AutoShape 11"/>
          <p:cNvSpPr>
            <a:spLocks noChangeArrowheads="1"/>
          </p:cNvSpPr>
          <p:nvPr/>
        </p:nvSpPr>
        <p:spPr bwMode="auto">
          <a:xfrm>
            <a:off x="4356100" y="1628775"/>
            <a:ext cx="2303463" cy="433388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/>
              <a:t>Міжшкільний факультатив</a:t>
            </a:r>
            <a:endParaRPr lang="ru-RU" sz="1400"/>
          </a:p>
        </p:txBody>
      </p:sp>
      <p:sp>
        <p:nvSpPr>
          <p:cNvPr id="7178" name="AutoShape 12"/>
          <p:cNvSpPr>
            <a:spLocks noChangeArrowheads="1"/>
          </p:cNvSpPr>
          <p:nvPr/>
        </p:nvSpPr>
        <p:spPr bwMode="auto">
          <a:xfrm>
            <a:off x="6011863" y="3068638"/>
            <a:ext cx="2376487" cy="431800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Екологія рідного краю</a:t>
            </a:r>
            <a:endParaRPr lang="ru-RU" sz="1600"/>
          </a:p>
        </p:txBody>
      </p:sp>
      <p:sp>
        <p:nvSpPr>
          <p:cNvPr id="7179" name="AutoShape 13"/>
          <p:cNvSpPr>
            <a:spLocks noChangeArrowheads="1"/>
          </p:cNvSpPr>
          <p:nvPr/>
        </p:nvSpPr>
        <p:spPr bwMode="auto">
          <a:xfrm>
            <a:off x="6084888" y="3716338"/>
            <a:ext cx="2303462" cy="360362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Екологія людини</a:t>
            </a:r>
            <a:endParaRPr lang="ru-RU" sz="1600"/>
          </a:p>
        </p:txBody>
      </p:sp>
      <p:sp>
        <p:nvSpPr>
          <p:cNvPr id="7180" name="AutoShape 14"/>
          <p:cNvSpPr>
            <a:spLocks noChangeArrowheads="1"/>
          </p:cNvSpPr>
          <p:nvPr/>
        </p:nvSpPr>
        <p:spPr bwMode="auto">
          <a:xfrm>
            <a:off x="7164388" y="5084763"/>
            <a:ext cx="1728787" cy="288925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Екологія</a:t>
            </a:r>
            <a:endParaRPr lang="ru-RU" sz="1600"/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>
            <a:off x="4356100" y="2565400"/>
            <a:ext cx="2303463" cy="360363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Аптека природи</a:t>
            </a:r>
            <a:endParaRPr lang="ru-RU" sz="1600"/>
          </a:p>
        </p:txBody>
      </p:sp>
      <p:sp>
        <p:nvSpPr>
          <p:cNvPr id="7182" name="AutoShape 16"/>
          <p:cNvSpPr>
            <a:spLocks noChangeArrowheads="1"/>
          </p:cNvSpPr>
          <p:nvPr/>
        </p:nvSpPr>
        <p:spPr bwMode="auto">
          <a:xfrm>
            <a:off x="4356100" y="2133600"/>
            <a:ext cx="2303463" cy="360363"/>
          </a:xfrm>
          <a:prstGeom prst="flowChartTerminator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/>
              <a:t>Охорона тварин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6" name="Picture 4" descr="Слайд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uk-UA" sz="1800" b="1" dirty="0" smtClean="0"/>
              <a:t>6. Інформація </a:t>
            </a:r>
            <a:r>
              <a:rPr lang="uk-UA" sz="1800" b="1" dirty="0" smtClean="0"/>
              <a:t>про кількість випускників, які вступили до професійних навчальних закладів на факультети  </a:t>
            </a:r>
            <a:r>
              <a:rPr lang="uk-UA" sz="1800" b="1" dirty="0" err="1" smtClean="0"/>
              <a:t>біолого-екологічного</a:t>
            </a:r>
            <a:r>
              <a:rPr lang="uk-UA" sz="1800" b="1" dirty="0" smtClean="0"/>
              <a:t> профілю.</a:t>
            </a:r>
            <a:endParaRPr lang="ru-RU" sz="1800" b="1" dirty="0" smtClean="0"/>
          </a:p>
        </p:txBody>
      </p:sp>
      <p:graphicFrame>
        <p:nvGraphicFramePr>
          <p:cNvPr id="9338" name="Group 122"/>
          <p:cNvGraphicFramePr>
            <a:graphicFrameLocks noGrp="1"/>
          </p:cNvGraphicFramePr>
          <p:nvPr/>
        </p:nvGraphicFramePr>
        <p:xfrm>
          <a:off x="5508625" y="2492375"/>
          <a:ext cx="2592388" cy="3138805"/>
        </p:xfrm>
        <a:graphic>
          <a:graphicData uri="http://schemas.openxmlformats.org/drawingml/2006/table">
            <a:tbl>
              <a:tblPr/>
              <a:tblGrid>
                <a:gridCol w="619125"/>
                <a:gridCol w="582613"/>
                <a:gridCol w="695325"/>
                <a:gridCol w="695325"/>
              </a:tblGrid>
              <a:tr h="158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Навчальний 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К-ть випускників школи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К-ть</a:t>
                      </a:r>
                      <a:r>
                        <a:rPr kumimoji="0" lang="uk-UA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випускників школи, що вступили до професійних НЗ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Відсотки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58" name="Rectangle 113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328" name="Object 112"/>
          <p:cNvGraphicFramePr>
            <a:graphicFrameLocks noChangeAspect="1"/>
          </p:cNvGraphicFramePr>
          <p:nvPr/>
        </p:nvGraphicFramePr>
        <p:xfrm>
          <a:off x="500034" y="1571612"/>
          <a:ext cx="4648229" cy="3548076"/>
        </p:xfrm>
        <a:graphic>
          <a:graphicData uri="http://schemas.openxmlformats.org/presentationml/2006/ole">
            <p:oleObj spid="_x0000_s9328" name="Диаграмма" r:id="rId3" imgW="5829300" imgH="3581400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0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dirty="0" smtClean="0"/>
              <a:t>7. Інформація </a:t>
            </a:r>
            <a:r>
              <a:rPr lang="uk-UA" sz="2000" b="1" dirty="0" smtClean="0"/>
              <a:t>про результати захисту МАН (обласний етап).</a:t>
            </a:r>
            <a:endParaRPr lang="ru-RU" sz="2000" b="1" dirty="0" smtClean="0"/>
          </a:p>
        </p:txBody>
      </p:sp>
      <p:graphicFrame>
        <p:nvGraphicFramePr>
          <p:cNvPr id="12328" name="Group 40"/>
          <p:cNvGraphicFramePr>
            <a:graphicFrameLocks noGrp="1"/>
          </p:cNvGraphicFramePr>
          <p:nvPr>
            <p:ph idx="1"/>
          </p:nvPr>
        </p:nvGraphicFramePr>
        <p:xfrm>
          <a:off x="900113" y="1341438"/>
          <a:ext cx="7272337" cy="3600452"/>
        </p:xfrm>
        <a:graphic>
          <a:graphicData uri="http://schemas.openxmlformats.org/drawingml/2006/table">
            <a:tbl>
              <a:tblPr/>
              <a:tblGrid>
                <a:gridCol w="1871662"/>
                <a:gridCol w="3024188"/>
                <a:gridCol w="1152525"/>
                <a:gridCol w="1223962"/>
              </a:tblGrid>
              <a:tr h="10620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Навчальний рік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П.І.Б. учня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2009-2010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Веселовська А.Д.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Веселовська А.Д.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kumimoji="0" lang="uk-UA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Волошина В.П.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3124200" y="3925888"/>
            <a:ext cx="3657600" cy="27432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t="13457" r="13466"/>
          <a:stretch>
            <a:fillRect/>
          </a:stretch>
        </p:blipFill>
        <p:spPr bwMode="auto">
          <a:xfrm>
            <a:off x="5435600" y="3089275"/>
            <a:ext cx="3429000" cy="25717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11426" t="29207" r="14288" b="2217"/>
          <a:stretch>
            <a:fillRect/>
          </a:stretch>
        </p:blipFill>
        <p:spPr bwMode="auto">
          <a:xfrm>
            <a:off x="4876800" y="304800"/>
            <a:ext cx="3733800" cy="27432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b="9224"/>
          <a:stretch>
            <a:fillRect/>
          </a:stretch>
        </p:blipFill>
        <p:spPr bwMode="auto">
          <a:xfrm>
            <a:off x="342900" y="2565400"/>
            <a:ext cx="3581400" cy="24384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990600" y="304800"/>
            <a:ext cx="3581400" cy="26860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2667000" y="2819400"/>
            <a:ext cx="4114800" cy="15240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2819400" y="2971800"/>
            <a:ext cx="4013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600"/>
              <a:t>Свій голос віддаємо за матінку-природу,</a:t>
            </a:r>
            <a:br>
              <a:rPr lang="ru-RU" sz="1600"/>
            </a:br>
            <a:r>
              <a:rPr lang="ru-RU" sz="1600"/>
              <a:t>За чистоту Землі, красу і вроду.</a:t>
            </a:r>
            <a:br>
              <a:rPr lang="ru-RU" sz="1600"/>
            </a:br>
            <a:r>
              <a:rPr lang="ru-RU" sz="1600"/>
              <a:t>За екологію довкілля і душі</a:t>
            </a:r>
            <a:br>
              <a:rPr lang="ru-RU" sz="1600"/>
            </a:br>
            <a:r>
              <a:rPr lang="ru-RU" sz="1600"/>
              <a:t>Ставай і ти й діла свої верши.</a:t>
            </a:r>
            <a:r>
              <a:rPr lang="ru-RU"/>
              <a:t> </a:t>
            </a:r>
          </a:p>
        </p:txBody>
      </p:sp>
      <p:pic>
        <p:nvPicPr>
          <p:cNvPr id="60425" name="Picture 9" descr="f4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800600"/>
            <a:ext cx="1290638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4" name="Picture 4" descr="Слайд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9120365 - копия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4292600"/>
            <a:ext cx="2995613" cy="2246313"/>
          </a:xfrm>
          <a:ln w="38100" cmpd="dbl">
            <a:solidFill>
              <a:srgbClr val="009900"/>
            </a:solidFill>
          </a:ln>
        </p:spPr>
      </p:pic>
      <p:pic>
        <p:nvPicPr>
          <p:cNvPr id="58371" name="Picture 3" descr="P5140001 - копия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12985"/>
          <a:stretch>
            <a:fillRect/>
          </a:stretch>
        </p:blipFill>
        <p:spPr>
          <a:xfrm>
            <a:off x="3200400" y="4419600"/>
            <a:ext cx="2919413" cy="1905000"/>
          </a:xfrm>
          <a:ln w="38100" cmpd="dbl">
            <a:solidFill>
              <a:srgbClr val="009900"/>
            </a:solidFill>
          </a:ln>
        </p:spPr>
      </p:pic>
      <p:pic>
        <p:nvPicPr>
          <p:cNvPr id="58372" name="Picture 4" descr="DSCN33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2971800" cy="2228850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143000"/>
            <a:ext cx="3124200" cy="23431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58374" name="Picture 6" descr="pticia-82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95500" cy="1533525"/>
          </a:xfrm>
          <a:prstGeom prst="rect">
            <a:avLst/>
          </a:prstGeom>
          <a:noFill/>
        </p:spPr>
      </p:pic>
      <p:pic>
        <p:nvPicPr>
          <p:cNvPr id="58375" name="Picture 7" descr="DSCN19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071546"/>
            <a:ext cx="2889250" cy="2166938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2133600" y="261938"/>
            <a:ext cx="4724400" cy="1295400"/>
          </a:xfrm>
          <a:prstGeom prst="ellipseRibbon2">
            <a:avLst>
              <a:gd name="adj1" fmla="val 17245"/>
              <a:gd name="adj2" fmla="val 56389"/>
              <a:gd name="adj3" fmla="val 12500"/>
            </a:avLst>
          </a:prstGeom>
          <a:solidFill>
            <a:srgbClr val="CCFFCC"/>
          </a:solidFill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>
                <a:solidFill>
                  <a:schemeClr val="tx2"/>
                </a:solidFill>
              </a:rPr>
              <a:t>Гордієнко Л.І. </a:t>
            </a:r>
          </a:p>
          <a:p>
            <a:pPr algn="ctr"/>
            <a:r>
              <a:rPr lang="uk-UA" b="1">
                <a:solidFill>
                  <a:schemeClr val="tx2"/>
                </a:solidFill>
              </a:rPr>
              <a:t>– вчитель географії</a:t>
            </a: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275" y="4221163"/>
            <a:ext cx="3124200" cy="23431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sp>
        <p:nvSpPr>
          <p:cNvPr id="58378" name="AutoShape 10"/>
          <p:cNvSpPr>
            <a:spLocks noChangeArrowheads="1"/>
          </p:cNvSpPr>
          <p:nvPr/>
        </p:nvSpPr>
        <p:spPr bwMode="auto">
          <a:xfrm>
            <a:off x="2295525" y="3357563"/>
            <a:ext cx="4724400" cy="1295400"/>
          </a:xfrm>
          <a:prstGeom prst="ellipseRibbon2">
            <a:avLst>
              <a:gd name="adj1" fmla="val 19306"/>
              <a:gd name="adj2" fmla="val 50000"/>
              <a:gd name="adj3" fmla="val 12500"/>
            </a:avLst>
          </a:prstGeom>
          <a:solidFill>
            <a:srgbClr val="CCFFCC"/>
          </a:solidFill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>
                <a:solidFill>
                  <a:schemeClr val="tx2"/>
                </a:solidFill>
              </a:rPr>
              <a:t>Самойленко О.Д.</a:t>
            </a:r>
          </a:p>
          <a:p>
            <a:pPr algn="ctr"/>
            <a:r>
              <a:rPr lang="uk-UA" b="1">
                <a:solidFill>
                  <a:schemeClr val="tx2"/>
                </a:solidFill>
              </a:rPr>
              <a:t> – вчитель біології</a:t>
            </a:r>
            <a:endParaRPr 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AM_1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990600"/>
            <a:ext cx="2919412" cy="21891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292600"/>
            <a:ext cx="3124200" cy="2235200"/>
          </a:xfrm>
          <a:prstGeom prst="rect">
            <a:avLst/>
          </a:prstGeom>
          <a:noFill/>
          <a:ln w="38100" cmpd="thinThick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 l="10004" t="20673" r="8011"/>
          <a:stretch>
            <a:fillRect/>
          </a:stretch>
        </p:blipFill>
        <p:spPr bwMode="auto">
          <a:xfrm>
            <a:off x="323850" y="4292600"/>
            <a:ext cx="3352800" cy="2273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066800"/>
            <a:ext cx="2971800" cy="21145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59398" name="Picture 6" descr="SDC14826"/>
          <p:cNvPicPr>
            <a:picLocks noChangeAspect="1" noChangeArrowheads="1"/>
          </p:cNvPicPr>
          <p:nvPr/>
        </p:nvPicPr>
        <p:blipFill>
          <a:blip r:embed="rId6" cstate="print"/>
          <a:srcRect b="13513"/>
          <a:stretch>
            <a:fillRect/>
          </a:stretch>
        </p:blipFill>
        <p:spPr bwMode="auto">
          <a:xfrm>
            <a:off x="3200400" y="1219200"/>
            <a:ext cx="2819400" cy="1828800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2362200" y="257175"/>
            <a:ext cx="4419600" cy="1371600"/>
          </a:xfrm>
          <a:prstGeom prst="ellipseRibbon2">
            <a:avLst>
              <a:gd name="adj1" fmla="val 17245"/>
              <a:gd name="adj2" fmla="val 50000"/>
              <a:gd name="adj3" fmla="val 12500"/>
            </a:avLst>
          </a:prstGeom>
          <a:solidFill>
            <a:srgbClr val="CCFFCC"/>
          </a:solidFill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>
                <a:solidFill>
                  <a:schemeClr val="tx2"/>
                </a:solidFill>
              </a:rPr>
              <a:t>Сніжко Г.С. </a:t>
            </a:r>
          </a:p>
          <a:p>
            <a:pPr algn="ctr"/>
            <a:r>
              <a:rPr lang="uk-UA" b="1">
                <a:solidFill>
                  <a:schemeClr val="tx2"/>
                </a:solidFill>
              </a:rPr>
              <a:t>– вчитель екології</a:t>
            </a: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7" cstate="print"/>
          <a:srcRect r="41768" b="16551"/>
          <a:stretch>
            <a:fillRect/>
          </a:stretch>
        </p:blipFill>
        <p:spPr bwMode="auto">
          <a:xfrm>
            <a:off x="3581400" y="3810000"/>
            <a:ext cx="2552700" cy="2743200"/>
          </a:xfrm>
          <a:prstGeom prst="rect">
            <a:avLst/>
          </a:prstGeom>
          <a:noFill/>
          <a:ln w="38100" cmpd="thinThick">
            <a:solidFill>
              <a:srgbClr val="009900"/>
            </a:solidFill>
            <a:miter lim="800000"/>
            <a:headEnd/>
            <a:tailEnd/>
          </a:ln>
          <a:effectLst/>
        </p:spPr>
      </p:pic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2209800" y="3213100"/>
            <a:ext cx="4953000" cy="1295400"/>
          </a:xfrm>
          <a:prstGeom prst="ellipseRibbon2">
            <a:avLst>
              <a:gd name="adj1" fmla="val 17245"/>
              <a:gd name="adj2" fmla="val 56389"/>
              <a:gd name="adj3" fmla="val 12500"/>
            </a:avLst>
          </a:prstGeom>
          <a:solidFill>
            <a:srgbClr val="CCFFCC"/>
          </a:solidFill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>
                <a:solidFill>
                  <a:schemeClr val="tx2"/>
                </a:solidFill>
              </a:rPr>
              <a:t>Сніжко Є.М. </a:t>
            </a:r>
          </a:p>
          <a:p>
            <a:pPr algn="ctr"/>
            <a:r>
              <a:rPr lang="uk-UA" b="1">
                <a:solidFill>
                  <a:schemeClr val="tx2"/>
                </a:solidFill>
              </a:rPr>
              <a:t>– вчитель екології </a:t>
            </a:r>
          </a:p>
          <a:p>
            <a:pPr algn="ctr"/>
            <a:r>
              <a:rPr lang="uk-UA" b="1">
                <a:solidFill>
                  <a:schemeClr val="tx2"/>
                </a:solidFill>
              </a:rPr>
              <a:t>рідного краю</a:t>
            </a: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59402" name="Picture 10" descr="cveta-17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5200" y="3048000"/>
            <a:ext cx="1524000" cy="1524000"/>
          </a:xfrm>
          <a:prstGeom prst="rect">
            <a:avLst/>
          </a:prstGeom>
          <a:noFill/>
        </p:spPr>
      </p:pic>
      <p:pic>
        <p:nvPicPr>
          <p:cNvPr id="59403" name="Picture 11" descr="babochkia-48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0"/>
            <a:ext cx="3276600" cy="1044575"/>
          </a:xfrm>
          <a:prstGeom prst="rect">
            <a:avLst/>
          </a:prstGeom>
          <a:noFill/>
        </p:spPr>
      </p:pic>
      <p:pic>
        <p:nvPicPr>
          <p:cNvPr id="59404" name="Picture 12" descr="babochkia-48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152400"/>
            <a:ext cx="3276600" cy="1044575"/>
          </a:xfrm>
          <a:prstGeom prst="rect">
            <a:avLst/>
          </a:prstGeom>
          <a:noFill/>
        </p:spPr>
      </p:pic>
      <p:pic>
        <p:nvPicPr>
          <p:cNvPr id="59405" name="Picture 13" descr="babochkia-48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0"/>
            <a:ext cx="3276600" cy="1044575"/>
          </a:xfrm>
          <a:prstGeom prst="rect">
            <a:avLst/>
          </a:prstGeom>
          <a:noFill/>
        </p:spPr>
      </p:pic>
      <p:pic>
        <p:nvPicPr>
          <p:cNvPr id="59406" name="Picture 14" descr="babochkia-48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600" y="152400"/>
            <a:ext cx="3276600" cy="104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4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724400"/>
            <a:ext cx="2743200" cy="1828800"/>
          </a:xfrm>
          <a:prstGeom prst="rect">
            <a:avLst/>
          </a:prstGeom>
          <a:noFill/>
          <a:ln w="38100" cmpd="dbl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57347" name="Picture 3" descr="DSCN4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2530475" cy="1638300"/>
          </a:xfrm>
          <a:prstGeom prst="rect">
            <a:avLst/>
          </a:prstGeom>
          <a:noFill/>
          <a:ln w="38100" cmpd="dbl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0" y="1628775"/>
            <a:ext cx="3348038" cy="4968875"/>
          </a:xfrm>
          <a:prstGeom prst="verticalScroll">
            <a:avLst>
              <a:gd name="adj" fmla="val 5917"/>
            </a:avLst>
          </a:prstGeom>
          <a:solidFill>
            <a:srgbClr val="CCFFC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349" name="Rectangle 5"/>
          <p:cNvSpPr>
            <a:spLocks noGrp="1"/>
          </p:cNvSpPr>
          <p:nvPr>
            <p:ph type="body" sz="half" idx="1"/>
          </p:nvPr>
        </p:nvSpPr>
        <p:spPr>
          <a:xfrm>
            <a:off x="395288" y="1916113"/>
            <a:ext cx="3429000" cy="38862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Ось тут мій край, моя Вкраїна,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Де річка плесом гомонить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І ніжна пісня солов’їна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Кларнетом сонячним дзвенить.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Тут отчий дім, моя світлиця,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Моя страждальниця – земля…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Тут кожен кущик і травиця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По-українськи розмовля!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Шепіт голубої води, зелених дібров,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Спів дзвінкоголосих пташок, запах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І розмаїття квітів усе це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Дорога серцю, ні з чим не зрівнянна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Природа рідного краю.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Безмежно з дитинства кохаю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Красу свого рідного краю –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Дніпра голубінь неозору,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Сосну в надвечір’ї прозорім.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І місяць у хмарках сріблястих,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І свіжість весняного листя,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І шепіт блакитних волошок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В пшеничному морі колосся.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Природа рідна – наша втіха!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Тож хай не знає вона лиха!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Ми всі – господарі природи,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Тож збережемо її вроду!</a:t>
            </a:r>
            <a:endParaRPr lang="ru-RU" sz="1200" smtClean="0"/>
          </a:p>
        </p:txBody>
      </p:sp>
      <p:sp>
        <p:nvSpPr>
          <p:cNvPr id="57350" name="Rectangle 6"/>
          <p:cNvSpPr>
            <a:spLocks noGrp="1"/>
          </p:cNvSpPr>
          <p:nvPr>
            <p:ph type="body" sz="half" idx="2"/>
          </p:nvPr>
        </p:nvSpPr>
        <p:spPr>
          <a:xfrm>
            <a:off x="3348038" y="1628775"/>
            <a:ext cx="5002212" cy="4525963"/>
          </a:xfrm>
        </p:spPr>
        <p:txBody>
          <a:bodyPr/>
          <a:lstStyle/>
          <a:p>
            <a:pPr marL="0" indent="182563">
              <a:lnSpc>
                <a:spcPct val="80000"/>
              </a:lnSpc>
              <a:buFont typeface="Arial" charset="0"/>
              <a:buNone/>
            </a:pPr>
            <a:r>
              <a:rPr lang="uk-UA" sz="1200" smtClean="0"/>
              <a:t>Відомий вчений Франсуа Рамад писав: «Немає необхідності підкреслювати значення контактів з природою для всебічного розвитку. Лише божевільний може заперечувати незамінну цінність спілкування з природою для інтелектуального розвитку людини…»  Усі спеціалісти, які займаються проблемами психології й педагогіки, відмічають ту обставину, що дитинство більшості великих людей від Леонардо да Вінчі до Толстого, Пастера й Ейнштейна, проходило в тісному контакті з природою.</a:t>
            </a:r>
          </a:p>
          <a:p>
            <a:pPr marL="0" indent="182563">
              <a:lnSpc>
                <a:spcPct val="80000"/>
              </a:lnSpc>
              <a:buFont typeface="Arial" charset="0"/>
              <a:buNone/>
            </a:pPr>
            <a:endParaRPr lang="uk-UA" sz="1200" smtClean="0"/>
          </a:p>
          <a:p>
            <a:pPr marL="0" indent="182563">
              <a:lnSpc>
                <a:spcPct val="80000"/>
              </a:lnSpc>
              <a:buFont typeface="Arial" charset="0"/>
              <a:buNone/>
            </a:pPr>
            <a:r>
              <a:rPr lang="uk-UA" sz="1400" b="1" smtClean="0"/>
              <a:t>Саме тому наша школа і має   екологічний напрям навчання .</a:t>
            </a:r>
          </a:p>
          <a:p>
            <a:pPr marL="0" indent="182563">
              <a:lnSpc>
                <a:spcPct val="80000"/>
              </a:lnSpc>
              <a:buFont typeface="Arial" charset="0"/>
              <a:buNone/>
            </a:pPr>
            <a:r>
              <a:rPr lang="uk-UA" sz="1400" b="1" smtClean="0"/>
              <a:t>Робота з даного питання здійснюється за двома  напрямками:  </a:t>
            </a:r>
          </a:p>
          <a:p>
            <a:pPr marL="0" indent="182563">
              <a:lnSpc>
                <a:spcPct val="80000"/>
              </a:lnSpc>
              <a:buFont typeface="Arial" charset="0"/>
              <a:buNone/>
            </a:pPr>
            <a:endParaRPr lang="ru-RU" sz="1400" b="1" smtClean="0"/>
          </a:p>
        </p:txBody>
      </p:sp>
      <p:pic>
        <p:nvPicPr>
          <p:cNvPr id="57351" name="Picture 7" descr="DSCN37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61938"/>
            <a:ext cx="2362200" cy="1295400"/>
          </a:xfrm>
          <a:prstGeom prst="rect">
            <a:avLst/>
          </a:prstGeom>
          <a:noFill/>
          <a:ln w="38100" cmpd="dbl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3348038" y="3789363"/>
            <a:ext cx="2819400" cy="914400"/>
          </a:xfrm>
          <a:prstGeom prst="leftRightArrow">
            <a:avLst>
              <a:gd name="adj1" fmla="val 50000"/>
              <a:gd name="adj2" fmla="val 61667"/>
            </a:avLst>
          </a:prstGeom>
          <a:solidFill>
            <a:srgbClr val="CCFFCC"/>
          </a:solidFill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uk-UA" b="1"/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b="1"/>
              <a:t>урочна діяльність</a:t>
            </a:r>
          </a:p>
          <a:p>
            <a:pPr algn="ctr"/>
            <a:endParaRPr lang="ru-RU"/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5943600" y="5661025"/>
            <a:ext cx="2819400" cy="914400"/>
          </a:xfrm>
          <a:prstGeom prst="leftRightArrow">
            <a:avLst>
              <a:gd name="adj1" fmla="val 50000"/>
              <a:gd name="adj2" fmla="val 61667"/>
            </a:avLst>
          </a:prstGeom>
          <a:solidFill>
            <a:srgbClr val="CCFFCC"/>
          </a:solidFill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/>
              <a:t>позакласна робота</a:t>
            </a:r>
            <a:endParaRPr lang="ru-RU" b="1"/>
          </a:p>
        </p:txBody>
      </p:sp>
      <p:pic>
        <p:nvPicPr>
          <p:cNvPr id="57354" name="Picture 10" descr="P2030225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3810000"/>
            <a:ext cx="2286000" cy="1752600"/>
          </a:xfrm>
          <a:prstGeom prst="rect">
            <a:avLst/>
          </a:prstGeom>
          <a:noFill/>
          <a:ln w="38100" cmpd="dbl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57355" name="Picture 11" descr="pticia-64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0"/>
            <a:ext cx="1123950" cy="952500"/>
          </a:xfrm>
          <a:prstGeom prst="rect">
            <a:avLst/>
          </a:prstGeom>
          <a:noFill/>
        </p:spPr>
      </p:pic>
      <p:pic>
        <p:nvPicPr>
          <p:cNvPr id="57356" name="Picture 12" descr="pticia-64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457200"/>
            <a:ext cx="112395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/>
          </p:cNvSpPr>
          <p:nvPr>
            <p:ph type="title" sz="quarter"/>
          </p:nvPr>
        </p:nvSpPr>
        <p:spPr>
          <a:xfrm>
            <a:off x="457200" y="417513"/>
            <a:ext cx="8229600" cy="850900"/>
          </a:xfrm>
        </p:spPr>
        <p:txBody>
          <a:bodyPr/>
          <a:lstStyle/>
          <a:p>
            <a:r>
              <a:rPr lang="uk-UA" sz="4000" b="1" smtClean="0">
                <a:latin typeface="Times New Roman" pitchFamily="18" charset="0"/>
              </a:rPr>
              <a:t>Творча лабораторія вчителів природничого профілю</a:t>
            </a:r>
            <a:endParaRPr lang="ru-RU" sz="4000" b="1" smtClean="0">
              <a:latin typeface="Times New Roman" pitchFamily="18" charset="0"/>
            </a:endParaRPr>
          </a:p>
        </p:txBody>
      </p:sp>
      <p:pic>
        <p:nvPicPr>
          <p:cNvPr id="39947" name="Picture 11" descr="P9160088 - копия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0063" y="1674813"/>
            <a:ext cx="2914650" cy="2185987"/>
          </a:xfrm>
          <a:noFill/>
          <a:ln w="76200">
            <a:solidFill>
              <a:srgbClr val="339933"/>
            </a:solidFill>
          </a:ln>
        </p:spPr>
      </p:pic>
      <p:pic>
        <p:nvPicPr>
          <p:cNvPr id="39949" name="Picture 13" descr="P9160090 - копия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4292600"/>
            <a:ext cx="2916238" cy="2187575"/>
          </a:xfrm>
          <a:noFill/>
          <a:ln w="76200">
            <a:solidFill>
              <a:srgbClr val="339933"/>
            </a:solidFill>
          </a:ln>
        </p:spPr>
      </p:pic>
      <p:pic>
        <p:nvPicPr>
          <p:cNvPr id="39950" name="Picture 14" descr="P9160094 - копия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80063" y="4292600"/>
            <a:ext cx="2916237" cy="2187575"/>
          </a:xfrm>
          <a:noFill/>
          <a:ln w="76200">
            <a:solidFill>
              <a:srgbClr val="339933"/>
            </a:solidFill>
          </a:ln>
        </p:spPr>
      </p:pic>
      <p:pic>
        <p:nvPicPr>
          <p:cNvPr id="39951" name="Picture 15" descr="P9160096 - копия"/>
          <p:cNvPicPr>
            <a:picLocks noChangeAspect="1" noChangeArrowheads="1"/>
          </p:cNvPicPr>
          <p:nvPr/>
        </p:nvPicPr>
        <p:blipFill>
          <a:blip r:embed="rId5" cstate="print"/>
          <a:srcRect t="6367" r="2362"/>
          <a:stretch>
            <a:fillRect/>
          </a:stretch>
        </p:blipFill>
        <p:spPr bwMode="auto">
          <a:xfrm>
            <a:off x="755650" y="1628775"/>
            <a:ext cx="2952750" cy="2232025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39946" name="Picture 10" descr="P5140001 - копия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203575" y="2492375"/>
            <a:ext cx="2914650" cy="2185988"/>
          </a:xfrm>
          <a:noFill/>
          <a:ln w="76200">
            <a:solidFill>
              <a:srgbClr val="339933"/>
            </a:solidFill>
          </a:ln>
        </p:spPr>
      </p:pic>
      <p:pic>
        <p:nvPicPr>
          <p:cNvPr id="39953" name="Picture 17" descr="f4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797425"/>
            <a:ext cx="2232025" cy="1766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Фото 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267200"/>
            <a:ext cx="2895600" cy="2286000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2467" name="Picture 3" descr="DSCN43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33600"/>
            <a:ext cx="3806825" cy="23415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3635375" y="0"/>
            <a:ext cx="5280025" cy="4581525"/>
          </a:xfrm>
          <a:prstGeom prst="horizontalScroll">
            <a:avLst>
              <a:gd name="adj" fmla="val 10153"/>
            </a:avLst>
          </a:prstGeom>
          <a:solidFill>
            <a:srgbClr val="CCFFCC"/>
          </a:solidFill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62469" name="Rectangle 5"/>
          <p:cNvSpPr>
            <a:spLocks noGrp="1"/>
          </p:cNvSpPr>
          <p:nvPr>
            <p:ph type="body" sz="half" idx="1"/>
          </p:nvPr>
        </p:nvSpPr>
        <p:spPr>
          <a:xfrm>
            <a:off x="4211638" y="533400"/>
            <a:ext cx="4398962" cy="3429000"/>
          </a:xfrm>
        </p:spPr>
        <p:txBody>
          <a:bodyPr/>
          <a:lstStyle/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          </a:t>
            </a:r>
            <a:r>
              <a:rPr lang="uk-UA" sz="1600" b="1" smtClean="0"/>
              <a:t>Екологічне виховання  має  розвиваючий та навчальний, виховний та природоохоронний ефект  діяльності,  який включає: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самостійну природознавчу роботу;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орієнтацію на місцевості;</a:t>
            </a:r>
            <a:endParaRPr lang="en-US" sz="1400" smtClean="0"/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</a:t>
            </a:r>
            <a:r>
              <a:rPr lang="en-US" sz="1400" smtClean="0"/>
              <a:t>o</a:t>
            </a:r>
            <a:r>
              <a:rPr lang="uk-UA" sz="1400" smtClean="0"/>
              <a:t>рганізаційні навички;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формування вмінь спостерігати, порівнювати;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бачити необхідні об’єкти, знаходити приклади взаємозв’язку організмів один з одним і з умовами навколишнього середовища;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виховання естетичних почуттів, розвиток почуття прекрасного; 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 виховання дбайливого ставлення до природи, розміщення аналогічних зв’язків, єдності й цілісності природних комплексів;</a:t>
            </a:r>
          </a:p>
          <a:p>
            <a:pPr marL="176213" indent="-176213">
              <a:lnSpc>
                <a:spcPct val="80000"/>
              </a:lnSpc>
              <a:buFont typeface="Arial" charset="0"/>
              <a:buNone/>
            </a:pPr>
            <a:r>
              <a:rPr lang="uk-UA" sz="1400" smtClean="0"/>
              <a:t>-  поглиблюється програмовий матеріал.</a:t>
            </a:r>
            <a:endParaRPr lang="ru-RU" sz="1400" smtClean="0"/>
          </a:p>
        </p:txBody>
      </p:sp>
      <p:pic>
        <p:nvPicPr>
          <p:cNvPr id="62470" name="Picture 6" descr="DSCN4237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t="3230"/>
          <a:stretch>
            <a:fillRect/>
          </a:stretch>
        </p:blipFill>
        <p:spPr bwMode="auto">
          <a:xfrm>
            <a:off x="6084888" y="4267200"/>
            <a:ext cx="2743200" cy="2265363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2471" name="Picture 7" descr="DSCN43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2263"/>
            <a:ext cx="3276600" cy="2459037"/>
          </a:xfrm>
          <a:prstGeom prst="rect">
            <a:avLst/>
          </a:prstGeom>
          <a:noFill/>
          <a:ln w="57150" cmpd="thinThick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2472" name="Picture 8" descr="ф-2 613"/>
          <p:cNvPicPr>
            <a:picLocks noChangeAspect="1" noChangeArrowheads="1"/>
          </p:cNvPicPr>
          <p:nvPr/>
        </p:nvPicPr>
        <p:blipFill>
          <a:blip r:embed="rId6" cstate="print"/>
          <a:srcRect t="9842"/>
          <a:stretch>
            <a:fillRect/>
          </a:stretch>
        </p:blipFill>
        <p:spPr bwMode="auto">
          <a:xfrm>
            <a:off x="298450" y="4413250"/>
            <a:ext cx="3121025" cy="2111375"/>
          </a:xfrm>
          <a:prstGeom prst="rect">
            <a:avLst/>
          </a:prstGeom>
          <a:noFill/>
          <a:ln w="38100" cmpd="dbl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2473" name="Picture 9" descr="babochkia-47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20454">
            <a:off x="152400" y="3048000"/>
            <a:ext cx="952500" cy="742950"/>
          </a:xfrm>
          <a:prstGeom prst="rect">
            <a:avLst/>
          </a:prstGeom>
          <a:noFill/>
        </p:spPr>
      </p:pic>
      <p:pic>
        <p:nvPicPr>
          <p:cNvPr id="62474" name="Picture 10" descr="babochkia-47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320056">
            <a:off x="3581400" y="838200"/>
            <a:ext cx="952500" cy="742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1278</Words>
  <Application>Microsoft Office PowerPoint</Application>
  <PresentationFormat>Экран (4:3)</PresentationFormat>
  <Paragraphs>179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Диаграмма</vt:lpstr>
      <vt:lpstr> Новопрокопівська  загальноосвітня школа  І-ІІІ ступенів  Токмацької районної ради  Запорізької області</vt:lpstr>
      <vt:lpstr>Слайд 2</vt:lpstr>
      <vt:lpstr>2.  Дата відкриття школи – 1970 рік; 3. Загальна кількість учнів: 96 учнів, Серед них початкових класів -28 учнів - 5-8класів – 39 учнів - 9-х класів – 11учнів 10-11класів – 18 учнів </vt:lpstr>
      <vt:lpstr> Вчителі, що працюють у профільних класах, ведуть курси за вибором, спецкурси, гуртки, факультативи</vt:lpstr>
      <vt:lpstr>Слайд 5</vt:lpstr>
      <vt:lpstr>Слайд 6</vt:lpstr>
      <vt:lpstr>Слайд 7</vt:lpstr>
      <vt:lpstr>Творча лабораторія вчителів природничого профілю</vt:lpstr>
      <vt:lpstr>Слайд 9</vt:lpstr>
      <vt:lpstr>Слайд 10</vt:lpstr>
      <vt:lpstr>Слайд 11</vt:lpstr>
      <vt:lpstr>Слайд 12</vt:lpstr>
      <vt:lpstr>Слайд 13</vt:lpstr>
      <vt:lpstr>Слайд 14</vt:lpstr>
      <vt:lpstr> Учні нашої школи постійні учасники МАН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7. Інформація про результати захисту МАН (обласний етап).</vt:lpstr>
      <vt:lpstr>Слайд 43</vt:lpstr>
      <vt:lpstr>Слайд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13</cp:revision>
  <dcterms:created xsi:type="dcterms:W3CDTF">2013-08-23T08:38:35Z</dcterms:created>
  <dcterms:modified xsi:type="dcterms:W3CDTF">2015-01-26T17:09:17Z</dcterms:modified>
</cp:coreProperties>
</file>